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1" r:id="rId1"/>
    <p:sldMasterId id="2147483662" r:id="rId2"/>
  </p:sldMasterIdLst>
  <p:notesMasterIdLst>
    <p:notesMasterId r:id="rId11"/>
  </p:notesMasterIdLst>
  <p:sldIdLst>
    <p:sldId id="267" r:id="rId3"/>
    <p:sldId id="257" r:id="rId4"/>
    <p:sldId id="258" r:id="rId5"/>
    <p:sldId id="279" r:id="rId6"/>
    <p:sldId id="280" r:id="rId7"/>
    <p:sldId id="281" r:id="rId8"/>
    <p:sldId id="277" r:id="rId9"/>
    <p:sldId id="272" r:id="rId10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Default Section" id="{703F4110-5866-403A-A16E-99D343ED27EF}">
          <p14:sldIdLst>
            <p14:sldId id="267"/>
            <p14:sldId id="257"/>
            <p14:sldId id="258"/>
            <p14:sldId id="279"/>
            <p14:sldId id="280"/>
            <p14:sldId id="281"/>
            <p14:sldId id="277"/>
            <p14:sldId id="27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7E3"/>
    <a:srgbClr val="1B4686"/>
    <a:srgbClr val="ED6F9C"/>
    <a:srgbClr val="A27DB6"/>
    <a:srgbClr val="5F95CF"/>
    <a:srgbClr val="FCC13F"/>
    <a:srgbClr val="F49C4E"/>
    <a:srgbClr val="37B398"/>
    <a:srgbClr val="EA4E34"/>
    <a:srgbClr val="C9D5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3A2CA1F-3267-4498-8071-7EE1E42671EB}">
  <a:tblStyle styleId="{C3A2CA1F-3267-4498-8071-7EE1E42671EB}" styleName="Table_0">
    <a:wholeTbl>
      <a:tcTxStyle b="off" i="off">
        <a:font>
          <a:latin typeface="Rockwell"/>
          <a:ea typeface="Rockwell"/>
          <a:cs typeface="Rockwel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F7E8E7"/>
          </a:solidFill>
        </a:fill>
      </a:tcStyle>
    </a:wholeTbl>
    <a:band1H>
      <a:tcStyle>
        <a:tcBdr/>
        <a:fill>
          <a:solidFill>
            <a:srgbClr val="EFCECA"/>
          </a:solidFill>
        </a:fill>
      </a:tcStyle>
    </a:band1H>
    <a:band1V>
      <a:tcStyle>
        <a:tcBdr/>
        <a:fill>
          <a:solidFill>
            <a:srgbClr val="EFCECA"/>
          </a:solidFill>
        </a:fill>
      </a:tcStyle>
    </a:band1V>
    <a:la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514"/>
    <p:restoredTop sz="94690"/>
  </p:normalViewPr>
  <p:slideViewPr>
    <p:cSldViewPr snapToGrid="0">
      <p:cViewPr varScale="1">
        <p:scale>
          <a:sx n="108" d="100"/>
          <a:sy n="108" d="100"/>
        </p:scale>
        <p:origin x="1356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9911737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p7:notes"/>
          <p:cNvSpPr txBox="1">
            <a:spLocks noGrp="1"/>
          </p:cNvSpPr>
          <p:nvPr>
            <p:ph type="body" idx="1"/>
          </p:nvPr>
        </p:nvSpPr>
        <p:spPr>
          <a:xfrm>
            <a:off x="1124744" y="4343400"/>
            <a:ext cx="4608512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3" name="Google Shape;51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1657718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44035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541871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9854583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2108025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542644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300666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Shape 2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85" name="Shape 28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776918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2"/>
                </a:solidFill>
                <a:latin typeface="Open Sans" charset="0"/>
                <a:ea typeface="Open Sans" charset="0"/>
                <a:cs typeface="Open Sans" charset="0"/>
                <a:sym typeface="Rockwel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r>
              <a:rPr lang="en-US" dirty="0"/>
              <a:t>Pearson  (c) 2018      Gold Experience 2nd Edition C1 / B2+ / B2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1">
  <p:cSld name="Title Slide Option1">
    <p:bg>
      <p:bgPr>
        <a:solidFill>
          <a:schemeClr val="lt2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 txBox="1">
            <a:spLocks noGrp="1"/>
          </p:cNvSpPr>
          <p:nvPr>
            <p:ph type="ctrTitle"/>
          </p:nvPr>
        </p:nvSpPr>
        <p:spPr>
          <a:xfrm>
            <a:off x="630353" y="1680064"/>
            <a:ext cx="4910667" cy="22442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ubTitle" idx="1"/>
          </p:nvPr>
        </p:nvSpPr>
        <p:spPr>
          <a:xfrm>
            <a:off x="630353" y="4057650"/>
            <a:ext cx="4529667" cy="1466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630353" y="6265863"/>
            <a:ext cx="5283200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" name="Google Shape;18;p2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0" name="Google Shape;20;p2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1" name="Google Shape;21;p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360047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2">
  <p:cSld name="Title Slide Option2">
    <p:bg>
      <p:bgPr>
        <a:solidFill>
          <a:schemeClr val="lt1"/>
        </a:solid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Google Shape;26;p3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27" name="Google Shape;27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107"/>
            <a:ext cx="1148400" cy="8136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9" name="Google Shape;29;p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0" name="Google Shape;30;p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100676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3">
  <p:cSld name="Title Slide Option3">
    <p:bg>
      <p:bgPr>
        <a:solidFill>
          <a:srgbClr val="595959"/>
        </a:soli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oogle Shape;32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4"/>
          <p:cNvSpPr txBox="1">
            <a:spLocks noGrp="1"/>
          </p:cNvSpPr>
          <p:nvPr>
            <p:ph type="ctrTitle"/>
          </p:nvPr>
        </p:nvSpPr>
        <p:spPr>
          <a:xfrm>
            <a:off x="630353" y="1681200"/>
            <a:ext cx="4978400" cy="1977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Google Shape;36;p4"/>
          <p:cNvSpPr>
            <a:spLocks noGrp="1"/>
          </p:cNvSpPr>
          <p:nvPr>
            <p:ph type="pic" idx="3"/>
          </p:nvPr>
        </p:nvSpPr>
        <p:spPr>
          <a:xfrm>
            <a:off x="6108701" y="0"/>
            <a:ext cx="60832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38" name="Google Shape;38;p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9" name="Google Shape;39;p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902143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bg>
      <p:bgPr>
        <a:solidFill>
          <a:srgbClr val="FFFFFF"/>
        </a:solid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5"/>
          <p:cNvSpPr txBox="1">
            <a:spLocks noGrp="1"/>
          </p:cNvSpPr>
          <p:nvPr>
            <p:ph type="title"/>
          </p:nvPr>
        </p:nvSpPr>
        <p:spPr>
          <a:xfrm>
            <a:off x="5981100" y="1332225"/>
            <a:ext cx="5587014" cy="393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l" rtl="0">
              <a:lnSpc>
                <a:spcPct val="10769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2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body" idx="1"/>
          </p:nvPr>
        </p:nvSpPr>
        <p:spPr>
          <a:xfrm>
            <a:off x="5977055" y="2000250"/>
            <a:ext cx="5591058" cy="3113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25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Google Shape;43;p5"/>
          <p:cNvSpPr>
            <a:spLocks noGrp="1"/>
          </p:cNvSpPr>
          <p:nvPr>
            <p:ph type="pic" idx="2"/>
          </p:nvPr>
        </p:nvSpPr>
        <p:spPr>
          <a:xfrm>
            <a:off x="1" y="0"/>
            <a:ext cx="51688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Google Shape;44;p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5" name="Google Shape;45;p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337527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ntroduction">
  <p:cSld name="Introduction">
    <p:bg>
      <p:bgPr>
        <a:solidFill>
          <a:schemeClr val="lt2"/>
        </a:solid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6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783668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body" idx="1"/>
          </p:nvPr>
        </p:nvSpPr>
        <p:spPr>
          <a:xfrm>
            <a:off x="625090" y="2085975"/>
            <a:ext cx="4711701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•"/>
              <a:defRPr sz="1200" b="0" i="1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Google Shape;49;p6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50" name="Google Shape;50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52" name="Google Shape;52;p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3" name="Google Shape;53;p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954734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1">
  <p:cSld name="Divider Option 1">
    <p:bg>
      <p:bgPr>
        <a:blipFill rotWithShape="1">
          <a:blip r:embed="rId2">
            <a:alphaModFix/>
          </a:blip>
          <a:stretch>
            <a:fillRect l="-16997" r="-16998"/>
          </a:stretch>
        </a:blip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7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7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140104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2">
  <p:cSld name="Divider Option 2">
    <p:bg>
      <p:bgPr>
        <a:blipFill rotWithShape="1">
          <a:blip r:embed="rId2">
            <a:alphaModFix/>
          </a:blip>
          <a:stretch>
            <a:fillRect l="-30997" r="-30995"/>
          </a:stretch>
        </a:blip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8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8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886255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3">
  <p:cSld name="Divider Option 3">
    <p:bg>
      <p:bgPr>
        <a:blipFill rotWithShape="1">
          <a:blip r:embed="rId2">
            <a:alphaModFix/>
          </a:blip>
          <a:stretch>
            <a:fillRect l="-37997" r="-37997"/>
          </a:stretch>
        </a:blip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9"/>
          <p:cNvSpPr/>
          <p:nvPr/>
        </p:nvSpPr>
        <p:spPr>
          <a:xfrm>
            <a:off x="3491400" y="784495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9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171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4">
  <p:cSld name="Divider Option 4">
    <p:bg>
      <p:bgPr>
        <a:blipFill rotWithShape="1">
          <a:blip r:embed="rId2">
            <a:alphaModFix/>
          </a:blip>
          <a:stretch>
            <a:fillRect l="-27998" r="-27998"/>
          </a:stretch>
        </a:blip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0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927330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5">
  <p:cSld name="Divider Option 5">
    <p:bg>
      <p:bgPr>
        <a:blipFill rotWithShape="1">
          <a:blip r:embed="rId2">
            <a:alphaModFix/>
          </a:blip>
          <a:stretch>
            <a:fillRect l="-11999" r="-11997"/>
          </a:stretch>
        </a:blip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1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1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313572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6">
  <p:cSld name="Divider Option 6">
    <p:bg>
      <p:bgPr>
        <a:blipFill rotWithShape="1">
          <a:blip r:embed="rId2">
            <a:alphaModFix/>
          </a:blip>
          <a:stretch>
            <a:fillRect l="-10999" r="-10999"/>
          </a:stretch>
        </a:blip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2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2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7700022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 Option1">
  <p:cSld name="Statement and Image  Option1">
    <p:bg>
      <p:bgPr>
        <a:solidFill>
          <a:schemeClr val="lt1"/>
        </a:solid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3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4" name="Google Shape;74;p13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Google Shape;75;p13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76" name="Google Shape;76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78" name="Google Shape;78;p1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9" name="Google Shape;79;p1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9719263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2">
  <p:cSld name="Statement and Image Option2">
    <p:bg>
      <p:bgPr>
        <a:solidFill>
          <a:schemeClr val="lt1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4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59602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2" name="Google Shape;82;p14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6015565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Google Shape;83;p14"/>
          <p:cNvSpPr>
            <a:spLocks noGrp="1"/>
          </p:cNvSpPr>
          <p:nvPr>
            <p:ph type="pic" idx="2"/>
          </p:nvPr>
        </p:nvSpPr>
        <p:spPr>
          <a:xfrm>
            <a:off x="7835901" y="0"/>
            <a:ext cx="43561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84" name="Google Shape;84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86" name="Google Shape;86;p1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7" name="Google Shape;87;p1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7503055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3">
  <p:cSld name="Statement and Image Option3">
    <p:bg>
      <p:bgPr>
        <a:solidFill>
          <a:srgbClr val="FFFFFF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5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0" name="Google Shape;90;p15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1" name="Google Shape;91;p15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2" name="Google Shape;92;p15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904317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93" name="Google Shape;93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95" name="Google Shape;95;p15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6" name="Google Shape;96;p1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2947026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4">
  <p:cSld name="Statement and Image Option4">
    <p:bg>
      <p:bgPr>
        <a:solidFill>
          <a:srgbClr val="FFFFFF"/>
        </a:solidFill>
        <a:effectLst/>
      </p:bgPr>
    </p:bg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6"/>
          <p:cNvSpPr txBox="1">
            <a:spLocks noGrp="1"/>
          </p:cNvSpPr>
          <p:nvPr>
            <p:ph type="title"/>
          </p:nvPr>
        </p:nvSpPr>
        <p:spPr>
          <a:xfrm>
            <a:off x="630791" y="418050"/>
            <a:ext cx="60237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9" name="Google Shape;99;p16"/>
          <p:cNvSpPr txBox="1">
            <a:spLocks noGrp="1"/>
          </p:cNvSpPr>
          <p:nvPr>
            <p:ph type="body" idx="1"/>
          </p:nvPr>
        </p:nvSpPr>
        <p:spPr>
          <a:xfrm>
            <a:off x="630791" y="1695450"/>
            <a:ext cx="602370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0" name="Google Shape;100;p16"/>
          <p:cNvSpPr>
            <a:spLocks noGrp="1"/>
          </p:cNvSpPr>
          <p:nvPr>
            <p:ph type="pic" idx="2"/>
          </p:nvPr>
        </p:nvSpPr>
        <p:spPr>
          <a:xfrm>
            <a:off x="782320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1" name="Google Shape;101;p16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7752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02" name="Google Shape;102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04" name="Google Shape;104;p1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5" name="Google Shape;105;p1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6682532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5">
  <p:cSld name="Statement and Image Option5">
    <p:bg>
      <p:bgPr>
        <a:solidFill>
          <a:srgbClr val="FFFFFF"/>
        </a:solid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7"/>
          <p:cNvSpPr txBox="1">
            <a:spLocks noGrp="1"/>
          </p:cNvSpPr>
          <p:nvPr>
            <p:ph type="title"/>
          </p:nvPr>
        </p:nvSpPr>
        <p:spPr>
          <a:xfrm>
            <a:off x="4931832" y="418050"/>
            <a:ext cx="662059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08" name="Google Shape;108;p17"/>
          <p:cNvSpPr txBox="1">
            <a:spLocks noGrp="1"/>
          </p:cNvSpPr>
          <p:nvPr>
            <p:ph type="body" idx="1"/>
          </p:nvPr>
        </p:nvSpPr>
        <p:spPr>
          <a:xfrm>
            <a:off x="4931834" y="1695450"/>
            <a:ext cx="663628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9" name="Google Shape;109;p17"/>
          <p:cNvSpPr>
            <a:spLocks noGrp="1"/>
          </p:cNvSpPr>
          <p:nvPr>
            <p:ph type="pic" idx="2"/>
          </p:nvPr>
        </p:nvSpPr>
        <p:spPr>
          <a:xfrm>
            <a:off x="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0" name="Google Shape;110;p1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11" name="Google Shape;111;p17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2" name="Google Shape;112;p1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3630838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6">
  <p:cSld name="Statement and Image Option6">
    <p:bg>
      <p:bgPr>
        <a:solidFill>
          <a:srgbClr val="FFFFFF"/>
        </a:solidFill>
        <a:effectLst/>
      </p:bgPr>
    </p:bg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8"/>
          <p:cNvSpPr txBox="1">
            <a:spLocks noGrp="1"/>
          </p:cNvSpPr>
          <p:nvPr>
            <p:ph type="title"/>
          </p:nvPr>
        </p:nvSpPr>
        <p:spPr>
          <a:xfrm>
            <a:off x="623888" y="418051"/>
            <a:ext cx="10942105" cy="848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5" name="Google Shape;115;p18"/>
          <p:cNvSpPr txBox="1">
            <a:spLocks noGrp="1"/>
          </p:cNvSpPr>
          <p:nvPr>
            <p:ph type="body" idx="1"/>
          </p:nvPr>
        </p:nvSpPr>
        <p:spPr>
          <a:xfrm>
            <a:off x="623888" y="1433513"/>
            <a:ext cx="6833129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6" name="Google Shape;116;p18"/>
          <p:cNvSpPr>
            <a:spLocks noGrp="1"/>
          </p:cNvSpPr>
          <p:nvPr>
            <p:ph type="pic" idx="2"/>
          </p:nvPr>
        </p:nvSpPr>
        <p:spPr>
          <a:xfrm>
            <a:off x="8136130" y="1433513"/>
            <a:ext cx="3416300" cy="452437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17" name="Google Shape;117;p18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8" name="Google Shape;118;p18"/>
          <p:cNvSpPr txBox="1">
            <a:spLocks noGrp="1"/>
          </p:cNvSpPr>
          <p:nvPr>
            <p:ph type="body" idx="3"/>
          </p:nvPr>
        </p:nvSpPr>
        <p:spPr>
          <a:xfrm>
            <a:off x="7023100" y="6172202"/>
            <a:ext cx="4529329" cy="202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19" name="Google Shape;119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1993" y="6374687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1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1" name="Google Shape;121;p18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2" name="Google Shape;122;p1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7137186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1">
  <p:cSld name="Statement Option 1">
    <p:bg>
      <p:bgPr>
        <a:solidFill>
          <a:schemeClr val="lt2"/>
        </a:solidFill>
        <a:effectLst/>
      </p:bgPr>
    </p:bg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Google Shape;124;p19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53100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19"/>
          <p:cNvSpPr txBox="1">
            <a:spLocks noGrp="1"/>
          </p:cNvSpPr>
          <p:nvPr>
            <p:ph type="ctrTitle"/>
          </p:nvPr>
        </p:nvSpPr>
        <p:spPr>
          <a:xfrm>
            <a:off x="2688608" y="2759846"/>
            <a:ext cx="7110485" cy="1338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126" name="Google Shape;126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1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8" name="Google Shape;128;p19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9" name="Google Shape;129;p1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128558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4">
  <p:cSld name="Statement Option 4">
    <p:bg>
      <p:bgPr>
        <a:solidFill>
          <a:schemeClr val="accent1"/>
        </a:solidFill>
        <a:effectLst/>
      </p:bgPr>
    </p:bg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20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390192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20"/>
          <p:cNvSpPr txBox="1">
            <a:spLocks noGrp="1"/>
          </p:cNvSpPr>
          <p:nvPr>
            <p:ph type="ctrTitle"/>
          </p:nvPr>
        </p:nvSpPr>
        <p:spPr>
          <a:xfrm>
            <a:off x="2579426" y="2389032"/>
            <a:ext cx="7206019" cy="16447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1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3" name="Google Shape;133;p20"/>
          <p:cNvSpPr txBox="1">
            <a:spLocks noGrp="1"/>
          </p:cNvSpPr>
          <p:nvPr>
            <p:ph type="body" idx="1"/>
          </p:nvPr>
        </p:nvSpPr>
        <p:spPr>
          <a:xfrm>
            <a:off x="2715904" y="4179106"/>
            <a:ext cx="6933064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34" name="Google Shape;134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2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36" name="Google Shape;136;p20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7" name="Google Shape;137;p2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2998956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roduct Page">
  <p:cSld name="Product Page">
    <p:bg>
      <p:bgPr>
        <a:solidFill>
          <a:srgbClr val="FFFFFF"/>
        </a:solidFill>
        <a:effectLst/>
      </p:bgPr>
    </p:bg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1"/>
          <p:cNvSpPr txBox="1">
            <a:spLocks noGrp="1"/>
          </p:cNvSpPr>
          <p:nvPr>
            <p:ph type="title"/>
          </p:nvPr>
        </p:nvSpPr>
        <p:spPr>
          <a:xfrm>
            <a:off x="623888" y="417601"/>
            <a:ext cx="8037512" cy="525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0" name="Google Shape;140;p21"/>
          <p:cNvSpPr/>
          <p:nvPr/>
        </p:nvSpPr>
        <p:spPr>
          <a:xfrm>
            <a:off x="623888" y="1752601"/>
            <a:ext cx="6577012" cy="4467224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21"/>
          <p:cNvSpPr txBox="1">
            <a:spLocks noGrp="1"/>
          </p:cNvSpPr>
          <p:nvPr>
            <p:ph type="body" idx="1"/>
          </p:nvPr>
        </p:nvSpPr>
        <p:spPr>
          <a:xfrm>
            <a:off x="1014761" y="1943100"/>
            <a:ext cx="5716240" cy="3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5384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2" name="Google Shape;142;p21"/>
          <p:cNvSpPr/>
          <p:nvPr/>
        </p:nvSpPr>
        <p:spPr>
          <a:xfrm>
            <a:off x="7432907" y="3324225"/>
            <a:ext cx="4128828" cy="2895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21"/>
          <p:cNvSpPr>
            <a:spLocks noGrp="1"/>
          </p:cNvSpPr>
          <p:nvPr>
            <p:ph type="pic" idx="2"/>
          </p:nvPr>
        </p:nvSpPr>
        <p:spPr>
          <a:xfrm>
            <a:off x="7432906" y="1752601"/>
            <a:ext cx="4128000" cy="1571624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4" name="Google Shape;144;p21"/>
          <p:cNvSpPr txBox="1">
            <a:spLocks noGrp="1"/>
          </p:cNvSpPr>
          <p:nvPr>
            <p:ph type="body" idx="3"/>
          </p:nvPr>
        </p:nvSpPr>
        <p:spPr>
          <a:xfrm>
            <a:off x="7618626" y="3457575"/>
            <a:ext cx="3675080" cy="2390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9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8575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5" name="Google Shape;145;p21"/>
          <p:cNvSpPr txBox="1">
            <a:spLocks noGrp="1"/>
          </p:cNvSpPr>
          <p:nvPr>
            <p:ph type="body" idx="4"/>
          </p:nvPr>
        </p:nvSpPr>
        <p:spPr>
          <a:xfrm>
            <a:off x="627835" y="1076325"/>
            <a:ext cx="8033565" cy="40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6" name="Google Shape;146;p21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7" name="Google Shape;147;p2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48" name="Google Shape;148;p2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0362572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1">
  <p:cSld name="Case study Option1">
    <p:bg>
      <p:bgPr>
        <a:solidFill>
          <a:srgbClr val="FFFFFF"/>
        </a:solidFill>
        <a:effectLst/>
      </p:bgPr>
    </p:bg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2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22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22"/>
          <p:cNvSpPr txBox="1">
            <a:spLocks noGrp="1"/>
          </p:cNvSpPr>
          <p:nvPr>
            <p:ph type="title"/>
          </p:nvPr>
        </p:nvSpPr>
        <p:spPr>
          <a:xfrm>
            <a:off x="635039" y="417601"/>
            <a:ext cx="8189912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53" name="Google Shape;153;p22"/>
          <p:cNvSpPr txBox="1">
            <a:spLocks noGrp="1"/>
          </p:cNvSpPr>
          <p:nvPr>
            <p:ph type="body" idx="1"/>
          </p:nvPr>
        </p:nvSpPr>
        <p:spPr>
          <a:xfrm>
            <a:off x="4710569" y="1437716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4" name="Google Shape;154;p22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5" name="Google Shape;155;p22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6" name="Google Shape;156;p22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7" name="Google Shape;157;p22"/>
          <p:cNvSpPr>
            <a:spLocks noGrp="1"/>
          </p:cNvSpPr>
          <p:nvPr>
            <p:ph type="pic" idx="5"/>
          </p:nvPr>
        </p:nvSpPr>
        <p:spPr>
          <a:xfrm>
            <a:off x="9091960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8" name="Google Shape;158;p2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59" name="Google Shape;159;p2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8225070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2">
  <p:cSld name="Case study Option2">
    <p:bg>
      <p:bgPr>
        <a:solidFill>
          <a:srgbClr val="FFFFFF"/>
        </a:solid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3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23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23"/>
          <p:cNvSpPr txBox="1">
            <a:spLocks noGrp="1"/>
          </p:cNvSpPr>
          <p:nvPr>
            <p:ph type="title"/>
          </p:nvPr>
        </p:nvSpPr>
        <p:spPr>
          <a:xfrm>
            <a:off x="630793" y="417601"/>
            <a:ext cx="8106500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4" name="Google Shape;164;p23"/>
          <p:cNvSpPr txBox="1">
            <a:spLocks noGrp="1"/>
          </p:cNvSpPr>
          <p:nvPr>
            <p:ph type="body" idx="1"/>
          </p:nvPr>
        </p:nvSpPr>
        <p:spPr>
          <a:xfrm>
            <a:off x="4710569" y="1447241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5" name="Google Shape;165;p23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6" name="Google Shape;166;p23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7" name="Google Shape;167;p23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8" name="Google Shape;168;p23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9" name="Google Shape;169;p2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0" name="Google Shape;170;p2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5794349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bg>
      <p:bgPr>
        <a:solidFill>
          <a:srgbClr val="FFFFFF"/>
        </a:solidFill>
        <a:effectLst/>
      </p:bgPr>
    </p:bg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4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3" name="Google Shape;173;p24"/>
          <p:cNvSpPr txBox="1">
            <a:spLocks noGrp="1"/>
          </p:cNvSpPr>
          <p:nvPr>
            <p:ph type="body" idx="1"/>
          </p:nvPr>
        </p:nvSpPr>
        <p:spPr>
          <a:xfrm>
            <a:off x="623889" y="1704976"/>
            <a:ext cx="8888102" cy="3171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4" name="Google Shape;174;p2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5" name="Google Shape;175;p2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0741924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ed">
  <p:cSld name="Numbered">
    <p:bg>
      <p:bgPr>
        <a:solidFill>
          <a:srgbClr val="FFFFFF"/>
        </a:solidFill>
        <a:effectLst/>
      </p:bgPr>
    </p:bg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5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115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8" name="Google Shape;178;p25"/>
          <p:cNvSpPr txBox="1">
            <a:spLocks noGrp="1"/>
          </p:cNvSpPr>
          <p:nvPr>
            <p:ph type="body" idx="1"/>
          </p:nvPr>
        </p:nvSpPr>
        <p:spPr>
          <a:xfrm>
            <a:off x="623887" y="1809750"/>
            <a:ext cx="8910405" cy="3781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22222"/>
              </a:lnSpc>
              <a:spcBef>
                <a:spcPts val="1134"/>
              </a:spcBef>
              <a:spcAft>
                <a:spcPts val="0"/>
              </a:spcAft>
              <a:buClr>
                <a:schemeClr val="dk2"/>
              </a:buClr>
              <a:buSzPts val="1800"/>
              <a:buFont typeface="Times New Roman"/>
              <a:buAutoNum type="arabicPeriod"/>
              <a:defRPr sz="18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9" name="Google Shape;179;p2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80" name="Google Shape;180;p2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1485695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fographic x3">
  <p:cSld name="Infographic x3">
    <p:bg>
      <p:bgPr>
        <a:solidFill>
          <a:srgbClr val="FFFFFF"/>
        </a:solidFill>
        <a:effectLst/>
      </p:bgPr>
    </p:bg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6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83" name="Google Shape;183;p26"/>
          <p:cNvSpPr>
            <a:spLocks noGrp="1"/>
          </p:cNvSpPr>
          <p:nvPr>
            <p:ph type="pic" idx="2"/>
          </p:nvPr>
        </p:nvSpPr>
        <p:spPr>
          <a:xfrm>
            <a:off x="1115485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4" name="Google Shape;184;p26"/>
          <p:cNvSpPr txBox="1">
            <a:spLocks noGrp="1"/>
          </p:cNvSpPr>
          <p:nvPr>
            <p:ph type="body" idx="1"/>
          </p:nvPr>
        </p:nvSpPr>
        <p:spPr>
          <a:xfrm>
            <a:off x="1107018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5" name="Google Shape;185;p26"/>
          <p:cNvSpPr txBox="1">
            <a:spLocks noGrp="1"/>
          </p:cNvSpPr>
          <p:nvPr>
            <p:ph type="body" idx="3"/>
          </p:nvPr>
        </p:nvSpPr>
        <p:spPr>
          <a:xfrm>
            <a:off x="1115485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6" name="Google Shape;186;p26"/>
          <p:cNvSpPr txBox="1">
            <a:spLocks noGrp="1"/>
          </p:cNvSpPr>
          <p:nvPr>
            <p:ph type="body" idx="4"/>
          </p:nvPr>
        </p:nvSpPr>
        <p:spPr>
          <a:xfrm>
            <a:off x="4718399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7" name="Google Shape;187;p26"/>
          <p:cNvSpPr txBox="1">
            <a:spLocks noGrp="1"/>
          </p:cNvSpPr>
          <p:nvPr>
            <p:ph type="body" idx="5"/>
          </p:nvPr>
        </p:nvSpPr>
        <p:spPr>
          <a:xfrm>
            <a:off x="8366804" y="3924927"/>
            <a:ext cx="2645833" cy="4089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34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8" name="Google Shape;188;p26"/>
          <p:cNvSpPr txBox="1">
            <a:spLocks noGrp="1"/>
          </p:cNvSpPr>
          <p:nvPr>
            <p:ph type="body" idx="6"/>
          </p:nvPr>
        </p:nvSpPr>
        <p:spPr>
          <a:xfrm>
            <a:off x="4721563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9" name="Google Shape;189;p26"/>
          <p:cNvSpPr txBox="1">
            <a:spLocks noGrp="1"/>
          </p:cNvSpPr>
          <p:nvPr>
            <p:ph type="body" idx="7"/>
          </p:nvPr>
        </p:nvSpPr>
        <p:spPr>
          <a:xfrm>
            <a:off x="8376065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15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0" name="Google Shape;190;p26"/>
          <p:cNvSpPr txBox="1">
            <a:spLocks noGrp="1"/>
          </p:cNvSpPr>
          <p:nvPr>
            <p:ph type="body" idx="8"/>
          </p:nvPr>
        </p:nvSpPr>
        <p:spPr>
          <a:xfrm>
            <a:off x="7023100" y="6172201"/>
            <a:ext cx="4529329" cy="228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1" name="Google Shape;191;p26"/>
          <p:cNvSpPr>
            <a:spLocks noGrp="1"/>
          </p:cNvSpPr>
          <p:nvPr>
            <p:ph type="pic" idx="9"/>
          </p:nvPr>
        </p:nvSpPr>
        <p:spPr>
          <a:xfrm>
            <a:off x="47168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2" name="Google Shape;192;p26"/>
          <p:cNvSpPr>
            <a:spLocks noGrp="1"/>
          </p:cNvSpPr>
          <p:nvPr>
            <p:ph type="pic" idx="13"/>
          </p:nvPr>
        </p:nvSpPr>
        <p:spPr>
          <a:xfrm>
            <a:off x="83744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93" name="Google Shape;193;p26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94" name="Google Shape;194;p2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5" name="Google Shape;195;p2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8702924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bg>
      <p:bgPr>
        <a:solidFill>
          <a:srgbClr val="FFFFFF"/>
        </a:solidFill>
        <a:effectLst/>
      </p:bgPr>
    </p:bg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7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98" name="Google Shape;198;p2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9" name="Google Shape;199;p2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8224066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x3">
  <p:cSld name="Sample Boxed Text x3">
    <p:bg>
      <p:bgPr>
        <a:solidFill>
          <a:srgbClr val="FFFFFF"/>
        </a:solidFill>
        <a:effectLst/>
      </p:bgPr>
    </p:bg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8"/>
          <p:cNvSpPr/>
          <p:nvPr/>
        </p:nvSpPr>
        <p:spPr>
          <a:xfrm>
            <a:off x="629604" y="2669156"/>
            <a:ext cx="3470400" cy="468000"/>
          </a:xfrm>
          <a:prstGeom prst="rect">
            <a:avLst/>
          </a:prstGeom>
          <a:solidFill>
            <a:srgbClr val="03873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28"/>
          <p:cNvSpPr/>
          <p:nvPr/>
        </p:nvSpPr>
        <p:spPr>
          <a:xfrm>
            <a:off x="629604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28"/>
          <p:cNvSpPr txBox="1">
            <a:spLocks noGrp="1"/>
          </p:cNvSpPr>
          <p:nvPr>
            <p:ph type="title"/>
          </p:nvPr>
        </p:nvSpPr>
        <p:spPr>
          <a:xfrm>
            <a:off x="629605" y="417601"/>
            <a:ext cx="10938728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04" name="Google Shape;204;p28"/>
          <p:cNvSpPr txBox="1">
            <a:spLocks noGrp="1"/>
          </p:cNvSpPr>
          <p:nvPr>
            <p:ph type="body" idx="1"/>
          </p:nvPr>
        </p:nvSpPr>
        <p:spPr>
          <a:xfrm>
            <a:off x="876950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5" name="Google Shape;205;p28"/>
          <p:cNvSpPr txBox="1">
            <a:spLocks noGrp="1"/>
          </p:cNvSpPr>
          <p:nvPr>
            <p:ph type="body" idx="2"/>
          </p:nvPr>
        </p:nvSpPr>
        <p:spPr>
          <a:xfrm>
            <a:off x="894018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6" name="Google Shape;206;p28"/>
          <p:cNvSpPr/>
          <p:nvPr/>
        </p:nvSpPr>
        <p:spPr>
          <a:xfrm>
            <a:off x="4387649" y="2669156"/>
            <a:ext cx="3470400" cy="46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28"/>
          <p:cNvSpPr/>
          <p:nvPr/>
        </p:nvSpPr>
        <p:spPr>
          <a:xfrm>
            <a:off x="4387649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28"/>
          <p:cNvSpPr txBox="1">
            <a:spLocks noGrp="1"/>
          </p:cNvSpPr>
          <p:nvPr>
            <p:ph type="body" idx="3"/>
          </p:nvPr>
        </p:nvSpPr>
        <p:spPr>
          <a:xfrm>
            <a:off x="4634995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9" name="Google Shape;209;p28"/>
          <p:cNvSpPr txBox="1">
            <a:spLocks noGrp="1"/>
          </p:cNvSpPr>
          <p:nvPr>
            <p:ph type="body" idx="4"/>
          </p:nvPr>
        </p:nvSpPr>
        <p:spPr>
          <a:xfrm>
            <a:off x="4652063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0" name="Google Shape;210;p28"/>
          <p:cNvSpPr/>
          <p:nvPr/>
        </p:nvSpPr>
        <p:spPr>
          <a:xfrm>
            <a:off x="8097933" y="2669156"/>
            <a:ext cx="3470400" cy="46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28"/>
          <p:cNvSpPr/>
          <p:nvPr/>
        </p:nvSpPr>
        <p:spPr>
          <a:xfrm>
            <a:off x="8097933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28"/>
          <p:cNvSpPr txBox="1">
            <a:spLocks noGrp="1"/>
          </p:cNvSpPr>
          <p:nvPr>
            <p:ph type="body" idx="5"/>
          </p:nvPr>
        </p:nvSpPr>
        <p:spPr>
          <a:xfrm>
            <a:off x="8345279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3" name="Google Shape;213;p28"/>
          <p:cNvSpPr txBox="1">
            <a:spLocks noGrp="1"/>
          </p:cNvSpPr>
          <p:nvPr>
            <p:ph type="body" idx="6"/>
          </p:nvPr>
        </p:nvSpPr>
        <p:spPr>
          <a:xfrm>
            <a:off x="8362347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4" name="Google Shape;214;p28"/>
          <p:cNvSpPr txBox="1">
            <a:spLocks noGrp="1"/>
          </p:cNvSpPr>
          <p:nvPr>
            <p:ph type="body" idx="7"/>
          </p:nvPr>
        </p:nvSpPr>
        <p:spPr>
          <a:xfrm>
            <a:off x="635039" y="1685925"/>
            <a:ext cx="109330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5" name="Google Shape;215;p2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16" name="Google Shape;216;p2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9311937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with Image x3">
  <p:cSld name="Sample Boxed Text with Image x3">
    <p:bg>
      <p:bgPr>
        <a:solidFill>
          <a:srgbClr val="FFFFFF"/>
        </a:solidFill>
        <a:effectLst/>
      </p:bgPr>
    </p:bg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9"/>
          <p:cNvSpPr/>
          <p:nvPr/>
        </p:nvSpPr>
        <p:spPr>
          <a:xfrm>
            <a:off x="4376412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p29"/>
          <p:cNvSpPr/>
          <p:nvPr/>
        </p:nvSpPr>
        <p:spPr>
          <a:xfrm>
            <a:off x="8112069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29"/>
          <p:cNvSpPr/>
          <p:nvPr/>
        </p:nvSpPr>
        <p:spPr>
          <a:xfrm>
            <a:off x="640755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29"/>
          <p:cNvSpPr txBox="1">
            <a:spLocks noGrp="1"/>
          </p:cNvSpPr>
          <p:nvPr>
            <p:ph type="title"/>
          </p:nvPr>
        </p:nvSpPr>
        <p:spPr>
          <a:xfrm>
            <a:off x="624468" y="417601"/>
            <a:ext cx="10934001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22" name="Google Shape;222;p29"/>
          <p:cNvSpPr txBox="1">
            <a:spLocks noGrp="1"/>
          </p:cNvSpPr>
          <p:nvPr>
            <p:ph type="body" idx="1"/>
          </p:nvPr>
        </p:nvSpPr>
        <p:spPr>
          <a:xfrm>
            <a:off x="823643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3" name="Google Shape;223;p29"/>
          <p:cNvSpPr txBox="1">
            <a:spLocks noGrp="1"/>
          </p:cNvSpPr>
          <p:nvPr>
            <p:ph type="body" idx="2"/>
          </p:nvPr>
        </p:nvSpPr>
        <p:spPr>
          <a:xfrm>
            <a:off x="635040" y="1685925"/>
            <a:ext cx="10923430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4" name="Google Shape;224;p29"/>
          <p:cNvSpPr>
            <a:spLocks noGrp="1"/>
          </p:cNvSpPr>
          <p:nvPr>
            <p:ph type="pic" idx="3"/>
          </p:nvPr>
        </p:nvSpPr>
        <p:spPr>
          <a:xfrm>
            <a:off x="640755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5" name="Google Shape;225;p29"/>
          <p:cNvSpPr txBox="1">
            <a:spLocks noGrp="1"/>
          </p:cNvSpPr>
          <p:nvPr>
            <p:ph type="body" idx="4"/>
          </p:nvPr>
        </p:nvSpPr>
        <p:spPr>
          <a:xfrm>
            <a:off x="4559300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6" name="Google Shape;226;p29"/>
          <p:cNvSpPr>
            <a:spLocks noGrp="1"/>
          </p:cNvSpPr>
          <p:nvPr>
            <p:ph type="pic" idx="5"/>
          </p:nvPr>
        </p:nvSpPr>
        <p:spPr>
          <a:xfrm>
            <a:off x="4376412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7" name="Google Shape;227;p29"/>
          <p:cNvSpPr txBox="1">
            <a:spLocks noGrp="1"/>
          </p:cNvSpPr>
          <p:nvPr>
            <p:ph type="body" idx="6"/>
          </p:nvPr>
        </p:nvSpPr>
        <p:spPr>
          <a:xfrm>
            <a:off x="8294957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8" name="Google Shape;228;p29"/>
          <p:cNvSpPr>
            <a:spLocks noGrp="1"/>
          </p:cNvSpPr>
          <p:nvPr>
            <p:ph type="pic" idx="7"/>
          </p:nvPr>
        </p:nvSpPr>
        <p:spPr>
          <a:xfrm>
            <a:off x="8112069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9" name="Google Shape;229;p2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0" name="Google Shape;230;p2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1" name="Google Shape;231;p29"/>
          <p:cNvSpPr txBox="1">
            <a:spLocks noGrp="1"/>
          </p:cNvSpPr>
          <p:nvPr>
            <p:ph type="body" idx="8"/>
          </p:nvPr>
        </p:nvSpPr>
        <p:spPr>
          <a:xfrm>
            <a:off x="823643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2" name="Google Shape;232;p29"/>
          <p:cNvSpPr txBox="1">
            <a:spLocks noGrp="1"/>
          </p:cNvSpPr>
          <p:nvPr>
            <p:ph type="body" idx="9"/>
          </p:nvPr>
        </p:nvSpPr>
        <p:spPr>
          <a:xfrm>
            <a:off x="4559300" y="255541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73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3" name="Google Shape;233;p29"/>
          <p:cNvSpPr txBox="1">
            <a:spLocks noGrp="1"/>
          </p:cNvSpPr>
          <p:nvPr>
            <p:ph type="body" idx="13"/>
          </p:nvPr>
        </p:nvSpPr>
        <p:spPr>
          <a:xfrm>
            <a:off x="8282109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88289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ubheading">
  <p:cSld name="Title and Subheading">
    <p:bg>
      <p:bgPr>
        <a:solidFill>
          <a:srgbClr val="FFFFFF"/>
        </a:solidFill>
        <a:effectLst/>
      </p:bgPr>
    </p:bg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0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36" name="Google Shape;236;p30"/>
          <p:cNvSpPr txBox="1">
            <a:spLocks noGrp="1"/>
          </p:cNvSpPr>
          <p:nvPr>
            <p:ph type="body" idx="1"/>
          </p:nvPr>
        </p:nvSpPr>
        <p:spPr>
          <a:xfrm>
            <a:off x="623889" y="1685925"/>
            <a:ext cx="63567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7" name="Google Shape;237;p3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8" name="Google Shape;238;p3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0707879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bg>
      <p:bgPr>
        <a:solidFill>
          <a:srgbClr val="FFFFFF"/>
        </a:solidFill>
        <a:effectLst/>
      </p:bgPr>
    </p:bg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3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41" name="Google Shape;241;p3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0506689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More to Learn">
  <p:cSld name="More to Learn">
    <p:bg>
      <p:bgPr>
        <a:solidFill>
          <a:schemeClr val="lt2"/>
        </a:solidFill>
        <a:effectLst/>
      </p:bgPr>
    </p:bg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" name="Google Shape;243;p32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41349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32"/>
          <p:cNvSpPr txBox="1">
            <a:spLocks noGrp="1"/>
          </p:cNvSpPr>
          <p:nvPr>
            <p:ph type="ctrTitle"/>
          </p:nvPr>
        </p:nvSpPr>
        <p:spPr>
          <a:xfrm>
            <a:off x="3111499" y="2728867"/>
            <a:ext cx="6208900" cy="985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5" name="Google Shape;245;p32"/>
          <p:cNvSpPr txBox="1">
            <a:spLocks noGrp="1"/>
          </p:cNvSpPr>
          <p:nvPr>
            <p:ph type="body" idx="1"/>
          </p:nvPr>
        </p:nvSpPr>
        <p:spPr>
          <a:xfrm>
            <a:off x="3124200" y="3829050"/>
            <a:ext cx="6324600" cy="638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0043924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1" type="blank">
  <p:cSld name="Final Slide Option1">
    <p:bg>
      <p:bgPr>
        <a:solidFill>
          <a:schemeClr val="lt2"/>
        </a:solidFill>
        <a:effectLst/>
      </p:bgPr>
    </p:bg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Google Shape;247;p3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5970538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2">
  <p:cSld name="Final Slide Option2">
    <p:bg>
      <p:bgPr>
        <a:solidFill>
          <a:schemeClr val="lt1"/>
        </a:solidFill>
        <a:effectLst/>
      </p:bgPr>
    </p:bg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" name="Google Shape;249;p3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6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8060882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3">
  <p:cSld name="Final Slide Option3">
    <p:bg>
      <p:bgPr>
        <a:solidFill>
          <a:srgbClr val="595959"/>
        </a:solidFill>
        <a:effectLst/>
      </p:bgPr>
    </p:bg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Google Shape;251;p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44449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>
              <a:spcBef>
                <a:spcPts val="0"/>
              </a:spcBef>
              <a:buSzPct val="100000"/>
              <a:defRPr sz="3200"/>
            </a:lvl1pPr>
            <a:lvl2pPr lvl="1">
              <a:spcBef>
                <a:spcPts val="0"/>
              </a:spcBef>
              <a:buSzPct val="100000"/>
              <a:defRPr sz="3200"/>
            </a:lvl2pPr>
            <a:lvl3pPr lvl="2">
              <a:spcBef>
                <a:spcPts val="0"/>
              </a:spcBef>
              <a:buSzPct val="100000"/>
              <a:defRPr sz="3200"/>
            </a:lvl3pPr>
            <a:lvl4pPr lvl="3">
              <a:spcBef>
                <a:spcPts val="0"/>
              </a:spcBef>
              <a:buSzPct val="100000"/>
              <a:defRPr sz="3200"/>
            </a:lvl4pPr>
            <a:lvl5pPr lvl="4">
              <a:spcBef>
                <a:spcPts val="0"/>
              </a:spcBef>
              <a:buSzPct val="100000"/>
              <a:defRPr sz="3200"/>
            </a:lvl5pPr>
            <a:lvl6pPr lvl="5">
              <a:spcBef>
                <a:spcPts val="0"/>
              </a:spcBef>
              <a:buSzPct val="100000"/>
              <a:defRPr sz="3200"/>
            </a:lvl6pPr>
            <a:lvl7pPr lvl="6">
              <a:spcBef>
                <a:spcPts val="0"/>
              </a:spcBef>
              <a:buSzPct val="100000"/>
              <a:defRPr sz="3200"/>
            </a:lvl7pPr>
            <a:lvl8pPr lvl="7">
              <a:spcBef>
                <a:spcPts val="0"/>
              </a:spcBef>
              <a:buSzPct val="100000"/>
              <a:defRPr sz="3200"/>
            </a:lvl8pPr>
            <a:lvl9pPr lvl="8">
              <a:spcBef>
                <a:spcPts val="0"/>
              </a:spcBef>
              <a:buSzPct val="100000"/>
              <a:defRPr sz="32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6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653666" y="600200"/>
            <a:ext cx="8490300" cy="5454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buSzPct val="100000"/>
              <a:defRPr sz="6400"/>
            </a:lvl1pPr>
            <a:lvl2pPr lvl="1">
              <a:spcBef>
                <a:spcPts val="0"/>
              </a:spcBef>
              <a:buSzPct val="100000"/>
              <a:defRPr sz="6400"/>
            </a:lvl2pPr>
            <a:lvl3pPr lvl="2">
              <a:spcBef>
                <a:spcPts val="0"/>
              </a:spcBef>
              <a:buSzPct val="100000"/>
              <a:defRPr sz="6400"/>
            </a:lvl3pPr>
            <a:lvl4pPr lvl="3">
              <a:spcBef>
                <a:spcPts val="0"/>
              </a:spcBef>
              <a:buSzPct val="100000"/>
              <a:defRPr sz="6400"/>
            </a:lvl4pPr>
            <a:lvl5pPr lvl="4">
              <a:spcBef>
                <a:spcPts val="0"/>
              </a:spcBef>
              <a:buSzPct val="100000"/>
              <a:defRPr sz="6400"/>
            </a:lvl5pPr>
            <a:lvl6pPr lvl="5">
              <a:spcBef>
                <a:spcPts val="0"/>
              </a:spcBef>
              <a:buSzPct val="100000"/>
              <a:defRPr sz="6400"/>
            </a:lvl6pPr>
            <a:lvl7pPr lvl="6">
              <a:spcBef>
                <a:spcPts val="0"/>
              </a:spcBef>
              <a:buSzPct val="100000"/>
              <a:defRPr sz="6400"/>
            </a:lvl7pPr>
            <a:lvl8pPr lvl="7">
              <a:spcBef>
                <a:spcPts val="0"/>
              </a:spcBef>
              <a:buSzPct val="100000"/>
              <a:defRPr sz="6400"/>
            </a:lvl8pPr>
            <a:lvl9pPr lvl="8">
              <a:spcBef>
                <a:spcPts val="0"/>
              </a:spcBef>
              <a:buSzPct val="100000"/>
              <a:defRPr sz="64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6096000" y="-166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5600"/>
            </a:lvl1pPr>
            <a:lvl2pPr lvl="1" algn="ctr">
              <a:spcBef>
                <a:spcPts val="0"/>
              </a:spcBef>
              <a:buSzPct val="100000"/>
              <a:defRPr sz="5600"/>
            </a:lvl2pPr>
            <a:lvl3pPr lvl="2" algn="ctr">
              <a:spcBef>
                <a:spcPts val="0"/>
              </a:spcBef>
              <a:buSzPct val="100000"/>
              <a:defRPr sz="5600"/>
            </a:lvl3pPr>
            <a:lvl4pPr lvl="3" algn="ctr">
              <a:spcBef>
                <a:spcPts val="0"/>
              </a:spcBef>
              <a:buSzPct val="100000"/>
              <a:defRPr sz="5600"/>
            </a:lvl4pPr>
            <a:lvl5pPr lvl="4" algn="ctr">
              <a:spcBef>
                <a:spcPts val="0"/>
              </a:spcBef>
              <a:buSzPct val="100000"/>
              <a:defRPr sz="5600"/>
            </a:lvl5pPr>
            <a:lvl6pPr lvl="5" algn="ctr">
              <a:spcBef>
                <a:spcPts val="0"/>
              </a:spcBef>
              <a:buSzPct val="100000"/>
              <a:defRPr sz="5600"/>
            </a:lvl6pPr>
            <a:lvl7pPr lvl="6" algn="ctr">
              <a:spcBef>
                <a:spcPts val="0"/>
              </a:spcBef>
              <a:buSzPct val="100000"/>
              <a:defRPr sz="5600"/>
            </a:lvl7pPr>
            <a:lvl8pPr lvl="7" algn="ctr">
              <a:spcBef>
                <a:spcPts val="0"/>
              </a:spcBef>
              <a:buSzPct val="100000"/>
              <a:defRPr sz="5600"/>
            </a:lvl8pPr>
            <a:lvl9pPr lvl="8" algn="ctr">
              <a:spcBef>
                <a:spcPts val="0"/>
              </a:spcBef>
              <a:buSzPct val="100000"/>
              <a:defRPr sz="56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15600" y="5640766"/>
            <a:ext cx="7998300" cy="8067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16000"/>
            </a:lvl1pPr>
            <a:lvl2pPr lvl="1" algn="ctr">
              <a:spcBef>
                <a:spcPts val="0"/>
              </a:spcBef>
              <a:buSzPct val="100000"/>
              <a:defRPr sz="16000"/>
            </a:lvl2pPr>
            <a:lvl3pPr lvl="2" algn="ctr">
              <a:spcBef>
                <a:spcPts val="0"/>
              </a:spcBef>
              <a:buSzPct val="100000"/>
              <a:defRPr sz="16000"/>
            </a:lvl3pPr>
            <a:lvl4pPr lvl="3" algn="ctr">
              <a:spcBef>
                <a:spcPts val="0"/>
              </a:spcBef>
              <a:buSzPct val="100000"/>
              <a:defRPr sz="16000"/>
            </a:lvl4pPr>
            <a:lvl5pPr lvl="4" algn="ctr">
              <a:spcBef>
                <a:spcPts val="0"/>
              </a:spcBef>
              <a:buSzPct val="100000"/>
              <a:defRPr sz="16000"/>
            </a:lvl5pPr>
            <a:lvl6pPr lvl="5" algn="ctr">
              <a:spcBef>
                <a:spcPts val="0"/>
              </a:spcBef>
              <a:buSzPct val="100000"/>
              <a:defRPr sz="16000"/>
            </a:lvl6pPr>
            <a:lvl7pPr lvl="6" algn="ctr">
              <a:spcBef>
                <a:spcPts val="0"/>
              </a:spcBef>
              <a:buSzPct val="100000"/>
              <a:defRPr sz="16000"/>
            </a:lvl7pPr>
            <a:lvl8pPr lvl="7" algn="ctr">
              <a:spcBef>
                <a:spcPts val="0"/>
              </a:spcBef>
              <a:buSzPct val="100000"/>
              <a:defRPr sz="16000"/>
            </a:lvl8pPr>
            <a:lvl9pPr lvl="8" algn="ctr">
              <a:spcBef>
                <a:spcPts val="0"/>
              </a:spcBef>
              <a:buSzPct val="100000"/>
              <a:defRPr sz="16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15600" y="4202966"/>
            <a:ext cx="11360700" cy="1734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26" Type="http://schemas.openxmlformats.org/officeDocument/2006/relationships/slideLayout" Target="../slideLayouts/slideLayout37.xml"/><Relationship Id="rId3" Type="http://schemas.openxmlformats.org/officeDocument/2006/relationships/slideLayout" Target="../slideLayouts/slideLayout14.xml"/><Relationship Id="rId21" Type="http://schemas.openxmlformats.org/officeDocument/2006/relationships/slideLayout" Target="../slideLayouts/slideLayout32.xml"/><Relationship Id="rId34" Type="http://schemas.openxmlformats.org/officeDocument/2006/relationships/slideLayout" Target="../slideLayouts/slideLayout45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slideLayout" Target="../slideLayouts/slideLayout36.xml"/><Relationship Id="rId33" Type="http://schemas.openxmlformats.org/officeDocument/2006/relationships/slideLayout" Target="../slideLayouts/slideLayout44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29" Type="http://schemas.openxmlformats.org/officeDocument/2006/relationships/slideLayout" Target="../slideLayouts/slideLayout40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35.xml"/><Relationship Id="rId32" Type="http://schemas.openxmlformats.org/officeDocument/2006/relationships/slideLayout" Target="../slideLayouts/slideLayout43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slideLayout" Target="../slideLayouts/slideLayout34.xml"/><Relationship Id="rId28" Type="http://schemas.openxmlformats.org/officeDocument/2006/relationships/slideLayout" Target="../slideLayouts/slideLayout39.xml"/><Relationship Id="rId36" Type="http://schemas.openxmlformats.org/officeDocument/2006/relationships/image" Target="../media/image1.png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4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Relationship Id="rId27" Type="http://schemas.openxmlformats.org/officeDocument/2006/relationships/slideLayout" Target="../slideLayouts/slideLayout38.xml"/><Relationship Id="rId30" Type="http://schemas.openxmlformats.org/officeDocument/2006/relationships/slideLayout" Target="../slideLayouts/slideLayout41.xml"/><Relationship Id="rId35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-US" sz="1300">
                <a:solidFill>
                  <a:schemeClr val="dk2"/>
                </a:solidFill>
              </a:rPr>
              <a:t>‹#›</a:t>
            </a:fld>
            <a:endParaRPr lang="en-US" sz="130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906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body" idx="1"/>
          </p:nvPr>
        </p:nvSpPr>
        <p:spPr>
          <a:xfrm>
            <a:off x="623888" y="1704975"/>
            <a:ext cx="10944225" cy="42851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9" name="Google Shape;9;p1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1" name="Google Shape;11;p1"/>
          <p:cNvPicPr preferRelativeResize="0"/>
          <p:nvPr/>
        </p:nvPicPr>
        <p:blipFill rotWithShape="1">
          <a:blip r:embed="rId36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00722355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  <p:sldLayoutId id="2147483678" r:id="rId16"/>
    <p:sldLayoutId id="2147483679" r:id="rId17"/>
    <p:sldLayoutId id="2147483680" r:id="rId18"/>
    <p:sldLayoutId id="2147483681" r:id="rId19"/>
    <p:sldLayoutId id="2147483682" r:id="rId20"/>
    <p:sldLayoutId id="2147483683" r:id="rId21"/>
    <p:sldLayoutId id="2147483684" r:id="rId22"/>
    <p:sldLayoutId id="2147483685" r:id="rId23"/>
    <p:sldLayoutId id="2147483686" r:id="rId24"/>
    <p:sldLayoutId id="2147483687" r:id="rId25"/>
    <p:sldLayoutId id="2147483688" r:id="rId26"/>
    <p:sldLayoutId id="2147483689" r:id="rId27"/>
    <p:sldLayoutId id="2147483690" r:id="rId28"/>
    <p:sldLayoutId id="2147483691" r:id="rId29"/>
    <p:sldLayoutId id="2147483692" r:id="rId30"/>
    <p:sldLayoutId id="2147483693" r:id="rId31"/>
    <p:sldLayoutId id="2147483694" r:id="rId32"/>
    <p:sldLayoutId id="2147483695" r:id="rId33"/>
    <p:sldLayoutId id="2147483696" r:id="rId3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72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Times New Roman"/>
              <a:buNone/>
            </a:pPr>
            <a:r>
              <a:rPr lang="pl-PL" sz="3800" b="1" u="none" strike="noStrike" cap="none" dirty="0" err="1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Grammar</a:t>
            </a:r>
            <a:br>
              <a:rPr lang="pl-PL" dirty="0"/>
            </a:br>
            <a:r>
              <a:rPr lang="pl-PL" dirty="0"/>
              <a:t>A1</a:t>
            </a:r>
            <a:br>
              <a:rPr lang="pl-PL" dirty="0"/>
            </a:br>
            <a:r>
              <a:rPr lang="pl-PL" i="1" dirty="0"/>
              <a:t>be </a:t>
            </a:r>
            <a:r>
              <a:rPr lang="pl-PL" i="1" dirty="0" err="1"/>
              <a:t>going</a:t>
            </a:r>
            <a:r>
              <a:rPr lang="pl-PL" i="1" dirty="0"/>
              <a:t> to</a:t>
            </a:r>
            <a:br>
              <a:rPr lang="pl-PL" dirty="0"/>
            </a:br>
            <a:endParaRPr sz="3800" b="1" u="none" strike="noStrike" cap="none" dirty="0">
              <a:solidFill>
                <a:schemeClr val="lt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16" name="Google Shape;516;p72"/>
          <p:cNvSpPr txBox="1">
            <a:spLocks noGrp="1"/>
          </p:cNvSpPr>
          <p:nvPr>
            <p:ph type="subTitle" idx="1"/>
          </p:nvPr>
        </p:nvSpPr>
        <p:spPr>
          <a:xfrm>
            <a:off x="628654" y="4534278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sz="1800" b="0" i="0" u="none" strike="noStrike" cap="none" dirty="0" err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Recommended</a:t>
            </a:r>
            <a:r>
              <a:rPr lang="pl-PL" sz="18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 for:</a:t>
            </a:r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b="1" dirty="0"/>
              <a:t>Gold </a:t>
            </a:r>
            <a:r>
              <a:rPr lang="pl-PL" b="1" dirty="0" err="1"/>
              <a:t>Experience</a:t>
            </a:r>
            <a:endParaRPr lang="pl-PL" b="1" dirty="0"/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b="1" dirty="0"/>
              <a:t>Focus</a:t>
            </a:r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b="1" dirty="0"/>
              <a:t>High </a:t>
            </a:r>
            <a:r>
              <a:rPr lang="pl-PL" b="1" dirty="0" err="1"/>
              <a:t>Note</a:t>
            </a:r>
            <a:endParaRPr b="1" dirty="0"/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endParaRPr sz="1800" b="0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7" name="Google Shape;517;p72"/>
          <p:cNvSpPr txBox="1">
            <a:spLocks noGrp="1"/>
          </p:cNvSpPr>
          <p:nvPr>
            <p:ph type="body" idx="2"/>
          </p:nvPr>
        </p:nvSpPr>
        <p:spPr>
          <a:xfrm>
            <a:off x="626150" y="6371879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sz="18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2019</a:t>
            </a:r>
            <a:endParaRPr sz="1800" b="0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9" name="Google Shape;519;p7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GB" sz="800" b="1" i="0" u="none" strike="noStrike" kern="0" cap="none" spc="0" normalizeH="0" baseline="0" noProof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</a:t>
            </a:fld>
            <a:endParaRPr kumimoji="0" sz="800" b="1" i="0" u="none" strike="noStrike" kern="0" cap="none" spc="0" normalizeH="0" baseline="0" noProof="0">
              <a:ln>
                <a:noFill/>
              </a:ln>
              <a:solidFill>
                <a:srgbClr val="003057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22" name="Google Shape;522;p72"/>
          <p:cNvCxnSpPr/>
          <p:nvPr/>
        </p:nvCxnSpPr>
        <p:spPr>
          <a:xfrm>
            <a:off x="11339674" y="6520813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8C61F1FC-170E-49C8-A65C-9763D1CAD3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257" y="170583"/>
            <a:ext cx="1629740" cy="1287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593109"/>
      </p:ext>
    </p:extLst>
  </p:cSld>
  <p:clrMapOvr>
    <a:masterClrMapping/>
  </p:clrMapOvr>
  <p:transition spd="med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 idx="4294967295"/>
          </p:nvPr>
        </p:nvSpPr>
        <p:spPr>
          <a:xfrm>
            <a:off x="684838" y="766348"/>
            <a:ext cx="10058399" cy="160934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There are many ways to talk about the future in English. </a:t>
            </a:r>
            <a:r>
              <a:rPr lang="en-US" sz="44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Be going to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is one of them.</a:t>
            </a:r>
          </a:p>
        </p:txBody>
      </p:sp>
      <p:sp>
        <p:nvSpPr>
          <p:cNvPr id="75" name="Shape 75"/>
          <p:cNvSpPr txBox="1">
            <a:spLocks noGrp="1"/>
          </p:cNvSpPr>
          <p:nvPr>
            <p:ph type="body" idx="4294967295"/>
          </p:nvPr>
        </p:nvSpPr>
        <p:spPr>
          <a:xfrm>
            <a:off x="684837" y="2665905"/>
            <a:ext cx="10058400" cy="2270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ct val="25000"/>
              <a:buFont typeface="Noto Sans Symbols"/>
              <a:buNone/>
            </a:pPr>
            <a:r>
              <a:rPr lang="en-US" sz="20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Let’s look at: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we use </a:t>
            </a:r>
            <a:r>
              <a:rPr lang="en-US" sz="20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be going to </a:t>
            </a:r>
            <a:r>
              <a:rPr lang="en-US" sz="2000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to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talk about the future.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we make sentences using </a:t>
            </a:r>
            <a:r>
              <a:rPr lang="en-US" sz="2000" i="1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be going to</a:t>
            </a:r>
            <a:r>
              <a:rPr lang="en-US" sz="20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Common pronunciation when we talk.</a:t>
            </a:r>
          </a:p>
        </p:txBody>
      </p:sp>
      <p:sp>
        <p:nvSpPr>
          <p:cNvPr id="3" name="Pentagon 2"/>
          <p:cNvSpPr/>
          <p:nvPr/>
        </p:nvSpPr>
        <p:spPr>
          <a:xfrm>
            <a:off x="8903368" y="5226518"/>
            <a:ext cx="2791327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When do we use it?</a:t>
            </a:r>
          </a:p>
        </p:txBody>
      </p:sp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45132E3A-C293-461A-A3E6-C65E902A05AB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</p:spPr>
        <p:txBody>
          <a:bodyPr/>
          <a:lstStyle/>
          <a:p>
            <a:pPr lvl="0"/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Copyright © 201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9</a:t>
            </a:r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 by Pearson Education      Gold Experience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 | Focus | High </a:t>
            </a:r>
            <a:r>
              <a:rPr lang="pl-PL" dirty="0" err="1">
                <a:latin typeface="Open Sans"/>
                <a:ea typeface="Open Sans"/>
                <a:cs typeface="Open Sans"/>
                <a:sym typeface="Open Sans"/>
              </a:rPr>
              <a:t>Note</a:t>
            </a:r>
            <a:endParaRPr lang="en-US" dirty="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uiExpand="1" build="p"/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179333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be going to</a:t>
            </a:r>
            <a:endParaRPr lang="en-US" sz="4400" i="1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3042" y="4538317"/>
            <a:ext cx="1239894" cy="1239894"/>
          </a:xfrm>
          <a:prstGeom prst="rect">
            <a:avLst/>
          </a:prstGeom>
        </p:spPr>
      </p:pic>
      <p:sp>
        <p:nvSpPr>
          <p:cNvPr id="27" name="Rounded Rectangular Callout 26"/>
          <p:cNvSpPr/>
          <p:nvPr/>
        </p:nvSpPr>
        <p:spPr>
          <a:xfrm>
            <a:off x="1651379" y="4629612"/>
            <a:ext cx="3084867" cy="1148599"/>
          </a:xfrm>
          <a:prstGeom prst="wedgeRoundRectCallout">
            <a:avLst>
              <a:gd name="adj1" fmla="val 62415"/>
              <a:gd name="adj2" fmla="val -11619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Look at the conversation. Are the boy and girl talking about the past, present or future?</a:t>
            </a:r>
          </a:p>
        </p:txBody>
      </p:sp>
      <p:sp>
        <p:nvSpPr>
          <p:cNvPr id="31" name="Shape 87"/>
          <p:cNvSpPr/>
          <p:nvPr/>
        </p:nvSpPr>
        <p:spPr>
          <a:xfrm>
            <a:off x="156675" y="3817810"/>
            <a:ext cx="1494704" cy="1069299"/>
          </a:xfrm>
          <a:prstGeom prst="cloudCallout">
            <a:avLst>
              <a:gd name="adj1" fmla="val 38476"/>
              <a:gd name="adj2" fmla="val 31045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R="0" lvl="0" algn="ctr" rtl="0">
              <a:spcBef>
                <a:spcPts val="0"/>
              </a:spcBef>
              <a:buSzPct val="25000"/>
            </a:pPr>
            <a:r>
              <a:rPr lang="en-US" sz="1600" i="1" dirty="0">
                <a:solidFill>
                  <a:schemeClr val="accent6">
                    <a:lumMod val="50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The f</a:t>
            </a:r>
            <a:r>
              <a:rPr lang="en-US" sz="1600" i="1" u="none" strike="noStrike" cap="none" dirty="0">
                <a:solidFill>
                  <a:schemeClr val="accent6">
                    <a:lumMod val="50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uture.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513" y="1295107"/>
            <a:ext cx="1239894" cy="1239894"/>
          </a:xfrm>
          <a:prstGeom prst="rect">
            <a:avLst/>
          </a:prstGeom>
        </p:spPr>
      </p:pic>
      <p:sp>
        <p:nvSpPr>
          <p:cNvPr id="26" name="Rounded Rectangular Callout 25"/>
          <p:cNvSpPr/>
          <p:nvPr/>
        </p:nvSpPr>
        <p:spPr>
          <a:xfrm>
            <a:off x="2246892" y="918051"/>
            <a:ext cx="3676236" cy="951691"/>
          </a:xfrm>
          <a:prstGeom prst="wedgeRoundRectCallout">
            <a:avLst>
              <a:gd name="adj1" fmla="val -58305"/>
              <a:gd name="adj2" fmla="val 41808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Hello! What are your plans for the weekend? Are you going to visit your grandma?</a:t>
            </a: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6679" y="1066577"/>
            <a:ext cx="1239894" cy="1239894"/>
          </a:xfrm>
          <a:prstGeom prst="rect">
            <a:avLst/>
          </a:prstGeom>
        </p:spPr>
      </p:pic>
      <p:sp>
        <p:nvSpPr>
          <p:cNvPr id="30" name="Rounded Rectangular Callout 29"/>
          <p:cNvSpPr/>
          <p:nvPr/>
        </p:nvSpPr>
        <p:spPr>
          <a:xfrm>
            <a:off x="6130754" y="1066577"/>
            <a:ext cx="3272553" cy="1307866"/>
          </a:xfrm>
          <a:prstGeom prst="wedgeRoundRectCallout">
            <a:avLst>
              <a:gd name="adj1" fmla="val 59975"/>
              <a:gd name="adj2" fmla="val 21293"/>
              <a:gd name="adj3" fmla="val 16667"/>
            </a:avLst>
          </a:prstGeom>
          <a:solidFill>
            <a:srgbClr val="EA4E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No, I’m not. I’m going to relax this weekend and stay at home. </a:t>
            </a:r>
          </a:p>
        </p:txBody>
      </p:sp>
      <p:sp>
        <p:nvSpPr>
          <p:cNvPr id="32" name="Rounded Rectangular Callout 31"/>
          <p:cNvSpPr/>
          <p:nvPr/>
        </p:nvSpPr>
        <p:spPr>
          <a:xfrm>
            <a:off x="2163209" y="2026308"/>
            <a:ext cx="2171254" cy="1011365"/>
          </a:xfrm>
          <a:prstGeom prst="wedgeRoundRectCallout">
            <a:avLst>
              <a:gd name="adj1" fmla="val -57677"/>
              <a:gd name="adj2" fmla="val -31136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Me too. I’m not going to do anything – only sleep!</a:t>
            </a:r>
          </a:p>
        </p:txBody>
      </p:sp>
      <p:sp>
        <p:nvSpPr>
          <p:cNvPr id="19" name="Rounded Rectangular Callout 18"/>
          <p:cNvSpPr/>
          <p:nvPr/>
        </p:nvSpPr>
        <p:spPr>
          <a:xfrm>
            <a:off x="3193812" y="3154163"/>
            <a:ext cx="3084867" cy="1148599"/>
          </a:xfrm>
          <a:prstGeom prst="wedgeRoundRectCallout">
            <a:avLst>
              <a:gd name="adj1" fmla="val 27907"/>
              <a:gd name="adj2" fmla="val 66803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Look at what the boy says: ‘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I’m going to relax this weekend.’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Is this a prediction or a plan?</a:t>
            </a:r>
          </a:p>
        </p:txBody>
      </p:sp>
      <p:sp>
        <p:nvSpPr>
          <p:cNvPr id="22" name="Shape 87"/>
          <p:cNvSpPr/>
          <p:nvPr/>
        </p:nvSpPr>
        <p:spPr>
          <a:xfrm>
            <a:off x="6340931" y="2692173"/>
            <a:ext cx="1494704" cy="1069299"/>
          </a:xfrm>
          <a:prstGeom prst="cloudCallout">
            <a:avLst>
              <a:gd name="adj1" fmla="val -62875"/>
              <a:gd name="adj2" fmla="val 33598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R="0" lvl="0" algn="ctr" rtl="0">
              <a:spcBef>
                <a:spcPts val="0"/>
              </a:spcBef>
              <a:buSzPct val="25000"/>
            </a:pPr>
            <a:r>
              <a:rPr lang="en-US" sz="1600" i="1" u="none" strike="noStrike" cap="none" dirty="0">
                <a:solidFill>
                  <a:schemeClr val="accent6">
                    <a:lumMod val="50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A plan.</a:t>
            </a:r>
          </a:p>
        </p:txBody>
      </p:sp>
      <p:sp>
        <p:nvSpPr>
          <p:cNvPr id="23" name="Rounded Rectangular Callout 22"/>
          <p:cNvSpPr/>
          <p:nvPr/>
        </p:nvSpPr>
        <p:spPr>
          <a:xfrm>
            <a:off x="7229732" y="4302762"/>
            <a:ext cx="3084867" cy="1148599"/>
          </a:xfrm>
          <a:prstGeom prst="wedgeRoundRectCallout">
            <a:avLst>
              <a:gd name="adj1" fmla="val -57036"/>
              <a:gd name="adj2" fmla="val 7393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Is the plan </a:t>
            </a:r>
            <a:r>
              <a:rPr lang="en-US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organised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(e.g. with a date in a diary) or is it an intention?</a:t>
            </a:r>
          </a:p>
        </p:txBody>
      </p:sp>
      <p:sp>
        <p:nvSpPr>
          <p:cNvPr id="24" name="Shape 87"/>
          <p:cNvSpPr/>
          <p:nvPr/>
        </p:nvSpPr>
        <p:spPr>
          <a:xfrm>
            <a:off x="9539785" y="3037673"/>
            <a:ext cx="2210817" cy="1236617"/>
          </a:xfrm>
          <a:prstGeom prst="cloudCallout">
            <a:avLst>
              <a:gd name="adj1" fmla="val -57859"/>
              <a:gd name="adj2" fmla="val 59471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R="0" lvl="0" algn="ctr" rtl="0">
              <a:spcBef>
                <a:spcPts val="0"/>
              </a:spcBef>
              <a:buSzPct val="25000"/>
            </a:pPr>
            <a:r>
              <a:rPr lang="en-US" sz="1600" i="1" u="none" strike="noStrike" cap="none" dirty="0">
                <a:solidFill>
                  <a:schemeClr val="accent6">
                    <a:lumMod val="50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It’s an intention.</a:t>
            </a:r>
          </a:p>
        </p:txBody>
      </p:sp>
      <p:sp>
        <p:nvSpPr>
          <p:cNvPr id="16" name="Footer Placeholder 1">
            <a:extLst>
              <a:ext uri="{FF2B5EF4-FFF2-40B4-BE49-F238E27FC236}">
                <a16:creationId xmlns:a16="http://schemas.microsoft.com/office/drawing/2014/main" id="{FCB3DE5E-37E9-42A5-A16B-B3BB200391F7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</p:spPr>
        <p:txBody>
          <a:bodyPr/>
          <a:lstStyle/>
          <a:p>
            <a:pPr lvl="0"/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Copyright © 201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9</a:t>
            </a:r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 by Pearson Education      Gold Experience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 | Focus | High </a:t>
            </a:r>
            <a:r>
              <a:rPr lang="pl-PL" dirty="0" err="1">
                <a:latin typeface="Open Sans"/>
                <a:ea typeface="Open Sans"/>
                <a:cs typeface="Open Sans"/>
                <a:sym typeface="Open Sans"/>
              </a:rPr>
              <a:t>Note</a:t>
            </a:r>
            <a:endParaRPr lang="en-US" dirty="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1" grpId="0" animBg="1"/>
      <p:bldP spid="26" grpId="0" animBg="1"/>
      <p:bldP spid="30" grpId="0" animBg="1"/>
      <p:bldP spid="32" grpId="0" animBg="1"/>
      <p:bldP spid="19" grpId="0" animBg="1"/>
      <p:bldP spid="22" grpId="0" animBg="1"/>
      <p:bldP spid="23" grpId="0" animBg="1"/>
      <p:bldP spid="2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179333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be going to</a:t>
            </a:r>
            <a:endParaRPr lang="en-US" sz="4400" i="1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7098" y="1403357"/>
            <a:ext cx="1239894" cy="1239894"/>
          </a:xfrm>
          <a:prstGeom prst="rect">
            <a:avLst/>
          </a:prstGeom>
        </p:spPr>
      </p:pic>
      <p:sp>
        <p:nvSpPr>
          <p:cNvPr id="27" name="Rounded Rectangular Callout 26"/>
          <p:cNvSpPr/>
          <p:nvPr/>
        </p:nvSpPr>
        <p:spPr>
          <a:xfrm>
            <a:off x="6985862" y="2267308"/>
            <a:ext cx="3084867" cy="1148599"/>
          </a:xfrm>
          <a:prstGeom prst="wedgeRoundRectCallout">
            <a:avLst>
              <a:gd name="adj1" fmla="val 60203"/>
              <a:gd name="adj2" fmla="val -42512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Here, the girl is asking about future plans.</a:t>
            </a:r>
          </a:p>
        </p:txBody>
      </p:sp>
      <p:sp>
        <p:nvSpPr>
          <p:cNvPr id="26" name="Rounded Rectangular Callout 25"/>
          <p:cNvSpPr/>
          <p:nvPr/>
        </p:nvSpPr>
        <p:spPr>
          <a:xfrm>
            <a:off x="895762" y="1694230"/>
            <a:ext cx="5707173" cy="951691"/>
          </a:xfrm>
          <a:prstGeom prst="wedgeRoundRectCallout">
            <a:avLst>
              <a:gd name="adj1" fmla="val -58305"/>
              <a:gd name="adj2" fmla="val 41808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Hello! What are your plans for the weekend? Are you going to visit your grandma?</a:t>
            </a:r>
          </a:p>
        </p:txBody>
      </p:sp>
      <p:sp>
        <p:nvSpPr>
          <p:cNvPr id="30" name="Rounded Rectangular Callout 29"/>
          <p:cNvSpPr/>
          <p:nvPr/>
        </p:nvSpPr>
        <p:spPr>
          <a:xfrm>
            <a:off x="895762" y="2962291"/>
            <a:ext cx="5707173" cy="1307866"/>
          </a:xfrm>
          <a:prstGeom prst="wedgeRoundRectCallout">
            <a:avLst>
              <a:gd name="adj1" fmla="val 59975"/>
              <a:gd name="adj2" fmla="val 21293"/>
              <a:gd name="adj3" fmla="val 16667"/>
            </a:avLst>
          </a:prstGeom>
          <a:solidFill>
            <a:srgbClr val="EA4E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No, I’m not. I’m going to relax this weekend and stay at home. </a:t>
            </a:r>
          </a:p>
        </p:txBody>
      </p:sp>
      <p:sp>
        <p:nvSpPr>
          <p:cNvPr id="32" name="Rounded Rectangular Callout 31"/>
          <p:cNvSpPr/>
          <p:nvPr/>
        </p:nvSpPr>
        <p:spPr>
          <a:xfrm>
            <a:off x="895761" y="4801347"/>
            <a:ext cx="5545981" cy="1011365"/>
          </a:xfrm>
          <a:prstGeom prst="wedgeRoundRectCallout">
            <a:avLst>
              <a:gd name="adj1" fmla="val -57677"/>
              <a:gd name="adj2" fmla="val -31136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Me too. I’m not going to do anything – only sleep!</a:t>
            </a:r>
          </a:p>
        </p:txBody>
      </p:sp>
      <p:sp>
        <p:nvSpPr>
          <p:cNvPr id="16" name="Shape 82"/>
          <p:cNvSpPr txBox="1">
            <a:spLocks/>
          </p:cNvSpPr>
          <p:nvPr/>
        </p:nvSpPr>
        <p:spPr>
          <a:xfrm>
            <a:off x="464550" y="919466"/>
            <a:ext cx="9716679" cy="40715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5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We use </a:t>
            </a:r>
            <a:r>
              <a:rPr lang="en-US" sz="2500" b="1" i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be going to</a:t>
            </a:r>
            <a:r>
              <a:rPr lang="en-US" sz="25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to talk about future plans and intentions.</a:t>
            </a:r>
          </a:p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endParaRPr lang="en-US" sz="2000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17" name="Arc 16"/>
          <p:cNvSpPr/>
          <p:nvPr/>
        </p:nvSpPr>
        <p:spPr>
          <a:xfrm rot="5157138" flipV="1">
            <a:off x="5722412" y="1522096"/>
            <a:ext cx="2089380" cy="2242311"/>
          </a:xfrm>
          <a:prstGeom prst="arc">
            <a:avLst>
              <a:gd name="adj1" fmla="val 6119627"/>
              <a:gd name="adj2" fmla="val 13493088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8" name="Rounded Rectangular Callout 17"/>
          <p:cNvSpPr/>
          <p:nvPr/>
        </p:nvSpPr>
        <p:spPr>
          <a:xfrm>
            <a:off x="7445237" y="3730663"/>
            <a:ext cx="3295551" cy="1319009"/>
          </a:xfrm>
          <a:prstGeom prst="wedgeRoundRectCallout">
            <a:avLst>
              <a:gd name="adj1" fmla="val 43610"/>
              <a:gd name="adj2" fmla="val -65009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This is a future intention. Plans and intentions are not always </a:t>
            </a:r>
            <a:r>
              <a:rPr lang="en-US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organised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. They don’t have a date and time like future arrangements.</a:t>
            </a:r>
          </a:p>
        </p:txBody>
      </p:sp>
      <p:sp>
        <p:nvSpPr>
          <p:cNvPr id="25" name="Arc 24"/>
          <p:cNvSpPr/>
          <p:nvPr/>
        </p:nvSpPr>
        <p:spPr>
          <a:xfrm rot="6221250" flipH="1" flipV="1">
            <a:off x="5395320" y="1818461"/>
            <a:ext cx="1570173" cy="3194892"/>
          </a:xfrm>
          <a:prstGeom prst="arc">
            <a:avLst>
              <a:gd name="adj1" fmla="val 6119627"/>
              <a:gd name="adj2" fmla="val 13493088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3" name="Pentagon 32"/>
          <p:cNvSpPr/>
          <p:nvPr/>
        </p:nvSpPr>
        <p:spPr>
          <a:xfrm>
            <a:off x="8903368" y="5226518"/>
            <a:ext cx="2791327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How do we make sentences using </a:t>
            </a:r>
            <a:r>
              <a:rPr lang="en-US" sz="1600" i="1" dirty="0">
                <a:latin typeface="Open Sans"/>
                <a:ea typeface="Open Sans"/>
                <a:cs typeface="Open Sans"/>
                <a:sym typeface="Open Sans"/>
              </a:rPr>
              <a:t>be going to</a:t>
            </a: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?</a:t>
            </a:r>
          </a:p>
        </p:txBody>
      </p:sp>
      <p:sp>
        <p:nvSpPr>
          <p:cNvPr id="15" name="Footer Placeholder 1">
            <a:extLst>
              <a:ext uri="{FF2B5EF4-FFF2-40B4-BE49-F238E27FC236}">
                <a16:creationId xmlns:a16="http://schemas.microsoft.com/office/drawing/2014/main" id="{42CCB2AC-96D9-4B30-8FC3-DD797A35ECF3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</p:spPr>
        <p:txBody>
          <a:bodyPr/>
          <a:lstStyle/>
          <a:p>
            <a:pPr lvl="0"/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Copyright © 201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9</a:t>
            </a:r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 by Pearson Education      Gold Experience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 | Focus | High </a:t>
            </a:r>
            <a:r>
              <a:rPr lang="pl-PL" dirty="0" err="1">
                <a:latin typeface="Open Sans"/>
                <a:ea typeface="Open Sans"/>
                <a:cs typeface="Open Sans"/>
                <a:sym typeface="Open Sans"/>
              </a:rPr>
              <a:t>Note</a:t>
            </a:r>
            <a:endParaRPr lang="en-US" dirty="0"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937402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6" grpId="0" animBg="1"/>
      <p:bldP spid="30" grpId="0" animBg="1"/>
      <p:bldP spid="32" grpId="0" animBg="1"/>
      <p:bldP spid="16" grpId="0"/>
      <p:bldP spid="17" grpId="0" animBg="1"/>
      <p:bldP spid="18" grpId="0" animBg="1"/>
      <p:bldP spid="25" grpId="0" animBg="1"/>
      <p:bldP spid="3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179333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be going to</a:t>
            </a:r>
            <a:endParaRPr lang="en-US" sz="4400" i="1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6230" y="461105"/>
            <a:ext cx="1239894" cy="1239894"/>
          </a:xfrm>
          <a:prstGeom prst="rect">
            <a:avLst/>
          </a:prstGeom>
        </p:spPr>
      </p:pic>
      <p:sp>
        <p:nvSpPr>
          <p:cNvPr id="27" name="Rounded Rectangular Callout 26"/>
          <p:cNvSpPr/>
          <p:nvPr/>
        </p:nvSpPr>
        <p:spPr>
          <a:xfrm>
            <a:off x="6523816" y="492001"/>
            <a:ext cx="3722392" cy="1340898"/>
          </a:xfrm>
          <a:prstGeom prst="wedgeRoundRectCallout">
            <a:avLst>
              <a:gd name="adj1" fmla="val 54800"/>
              <a:gd name="adj2" fmla="val -18071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Look at the conversation again. Find an example positive, negative, question and short answer using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be going to.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The first one is done for you. </a:t>
            </a:r>
          </a:p>
        </p:txBody>
      </p:sp>
      <p:sp>
        <p:nvSpPr>
          <p:cNvPr id="26" name="Rounded Rectangular Callout 25"/>
          <p:cNvSpPr/>
          <p:nvPr/>
        </p:nvSpPr>
        <p:spPr>
          <a:xfrm>
            <a:off x="486946" y="935819"/>
            <a:ext cx="3676236" cy="951691"/>
          </a:xfrm>
          <a:prstGeom prst="wedgeRoundRectCallout">
            <a:avLst>
              <a:gd name="adj1" fmla="val -55934"/>
              <a:gd name="adj2" fmla="val 39191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Hello! What are your plans for the weekend? Are you going to visit your grandma?</a:t>
            </a:r>
          </a:p>
        </p:txBody>
      </p:sp>
      <p:sp>
        <p:nvSpPr>
          <p:cNvPr id="30" name="Rounded Rectangular Callout 29"/>
          <p:cNvSpPr/>
          <p:nvPr/>
        </p:nvSpPr>
        <p:spPr>
          <a:xfrm>
            <a:off x="4355484" y="1128104"/>
            <a:ext cx="1852423" cy="1307866"/>
          </a:xfrm>
          <a:prstGeom prst="wedgeRoundRectCallout">
            <a:avLst>
              <a:gd name="adj1" fmla="val 59975"/>
              <a:gd name="adj2" fmla="val 21293"/>
              <a:gd name="adj3" fmla="val 16667"/>
            </a:avLst>
          </a:prstGeom>
          <a:solidFill>
            <a:srgbClr val="EA4E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No, I’m not. I’m going to relax this weekend and stay at home. </a:t>
            </a:r>
          </a:p>
        </p:txBody>
      </p:sp>
      <p:sp>
        <p:nvSpPr>
          <p:cNvPr id="32" name="Rounded Rectangular Callout 31"/>
          <p:cNvSpPr/>
          <p:nvPr/>
        </p:nvSpPr>
        <p:spPr>
          <a:xfrm>
            <a:off x="561490" y="2089819"/>
            <a:ext cx="3596146" cy="582152"/>
          </a:xfrm>
          <a:prstGeom prst="wedgeRoundRectCallout">
            <a:avLst>
              <a:gd name="adj1" fmla="val -57677"/>
              <a:gd name="adj2" fmla="val -31136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Me too. I’m not going to do anything – only sleep!</a:t>
            </a:r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1048685"/>
              </p:ext>
            </p:extLst>
          </p:nvPr>
        </p:nvGraphicFramePr>
        <p:xfrm>
          <a:off x="575586" y="2867905"/>
          <a:ext cx="5453074" cy="1380303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4867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679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058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24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81423">
                <a:tc gridSpan="4"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positive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: 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8341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going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to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8341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He/She/It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’s (is)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8341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We/You/They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’re (are)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4058177"/>
              </p:ext>
            </p:extLst>
          </p:nvPr>
        </p:nvGraphicFramePr>
        <p:xfrm>
          <a:off x="575586" y="4366055"/>
          <a:ext cx="5442442" cy="1635533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4867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394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140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0219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97277">
                <a:tc gridSpan="4"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negative: 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2752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’m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not (am not)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verb infinitive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2752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He/She/It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2752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We/You/They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aren’t (are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not)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012605"/>
              </p:ext>
            </p:extLst>
          </p:nvPr>
        </p:nvGraphicFramePr>
        <p:xfrm>
          <a:off x="6187091" y="3664095"/>
          <a:ext cx="5727405" cy="1380303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0695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82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073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6950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937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81423">
                <a:tc gridSpan="5"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question: 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8341">
                <a:tc rowSpan="3"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(question word)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am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8341">
                <a:tc v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is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he/she/it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8341">
                <a:tc v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are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we/you/they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5118936"/>
              </p:ext>
            </p:extLst>
          </p:nvPr>
        </p:nvGraphicFramePr>
        <p:xfrm>
          <a:off x="6197598" y="5242304"/>
          <a:ext cx="3983631" cy="1611082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3278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278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278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81423">
                <a:tc gridSpan="3"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short answer</a:t>
                      </a:r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: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8341">
                <a:tc rowSpan="3"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Yes/No,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am/’m not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8341">
                <a:tc v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is/isn’t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8341">
                <a:tc v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we/you/they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are/aren’t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1885011" y="2867452"/>
            <a:ext cx="407213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chemeClr val="accent5">
                    <a:lumMod val="20000"/>
                    <a:lumOff val="8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I’m going to relax this weekend.</a:t>
            </a:r>
            <a:endParaRPr lang="en-GB" sz="1600" b="1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1850992" y="4346046"/>
            <a:ext cx="407213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chemeClr val="accent5">
                    <a:lumMod val="20000"/>
                    <a:lumOff val="8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I’m  not going to do anything.</a:t>
            </a:r>
          </a:p>
        </p:txBody>
      </p:sp>
      <p:sp>
        <p:nvSpPr>
          <p:cNvPr id="33" name="Rectangle 32"/>
          <p:cNvSpPr/>
          <p:nvPr/>
        </p:nvSpPr>
        <p:spPr>
          <a:xfrm>
            <a:off x="7377746" y="3668036"/>
            <a:ext cx="407213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chemeClr val="accent5">
                    <a:lumMod val="20000"/>
                    <a:lumOff val="8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Are you going to visit your grandma?</a:t>
            </a:r>
          </a:p>
        </p:txBody>
      </p:sp>
      <p:sp>
        <p:nvSpPr>
          <p:cNvPr id="34" name="Rectangle 33"/>
          <p:cNvSpPr/>
          <p:nvPr/>
        </p:nvSpPr>
        <p:spPr>
          <a:xfrm>
            <a:off x="7886622" y="5232597"/>
            <a:ext cx="407213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chemeClr val="accent5">
                    <a:lumMod val="20000"/>
                    <a:lumOff val="8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No, I’m not.</a:t>
            </a:r>
          </a:p>
        </p:txBody>
      </p:sp>
      <p:sp>
        <p:nvSpPr>
          <p:cNvPr id="35" name="Rounded Rectangular Callout 34"/>
          <p:cNvSpPr/>
          <p:nvPr/>
        </p:nvSpPr>
        <p:spPr>
          <a:xfrm>
            <a:off x="6691821" y="2107292"/>
            <a:ext cx="5141620" cy="1452415"/>
          </a:xfrm>
          <a:prstGeom prst="wedgeRoundRectCallout">
            <a:avLst>
              <a:gd name="adj1" fmla="val 34868"/>
              <a:gd name="adj2" fmla="val -71228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Now use the examples to complete the gaps in the tables with these words. The first is done for you.</a:t>
            </a:r>
          </a:p>
          <a:p>
            <a:pPr lvl="0">
              <a:buSzPct val="25000"/>
            </a:pP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>
              <a:buSzPct val="25000"/>
            </a:pP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>
              <a:buSzPct val="25000"/>
            </a:pP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931128" y="2716692"/>
            <a:ext cx="87986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>
                <a:latin typeface="Open Sans" charset="0"/>
              </a:rPr>
              <a:t>’m (am)</a:t>
            </a:r>
            <a:endParaRPr lang="en-GB" sz="1600" dirty="0"/>
          </a:p>
        </p:txBody>
      </p:sp>
      <p:sp>
        <p:nvSpPr>
          <p:cNvPr id="36" name="Rectangle 35"/>
          <p:cNvSpPr/>
          <p:nvPr/>
        </p:nvSpPr>
        <p:spPr>
          <a:xfrm>
            <a:off x="10004882" y="2716692"/>
            <a:ext cx="148149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>
                <a:latin typeface="Open Sans" charset="0"/>
              </a:rPr>
              <a:t>verb infinitive</a:t>
            </a:r>
            <a:endParaRPr lang="en-GB" sz="1600" dirty="0"/>
          </a:p>
        </p:txBody>
      </p:sp>
      <p:sp>
        <p:nvSpPr>
          <p:cNvPr id="37" name="Rectangle 36"/>
          <p:cNvSpPr/>
          <p:nvPr/>
        </p:nvSpPr>
        <p:spPr>
          <a:xfrm>
            <a:off x="6678468" y="2716894"/>
            <a:ext cx="123463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>
                <a:latin typeface="Open Sans" charset="0"/>
              </a:rPr>
              <a:t>isn’t (is not)</a:t>
            </a:r>
            <a:endParaRPr lang="en-GB" sz="1600" dirty="0"/>
          </a:p>
        </p:txBody>
      </p:sp>
      <p:sp>
        <p:nvSpPr>
          <p:cNvPr id="38" name="Rectangle 37"/>
          <p:cNvSpPr/>
          <p:nvPr/>
        </p:nvSpPr>
        <p:spPr>
          <a:xfrm>
            <a:off x="8930445" y="2720548"/>
            <a:ext cx="91403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>
                <a:latin typeface="Open Sans" charset="0"/>
              </a:rPr>
              <a:t>going to</a:t>
            </a:r>
            <a:endParaRPr lang="en-GB" sz="1600" dirty="0"/>
          </a:p>
        </p:txBody>
      </p:sp>
      <p:sp>
        <p:nvSpPr>
          <p:cNvPr id="39" name="Rectangle 38"/>
          <p:cNvSpPr/>
          <p:nvPr/>
        </p:nvSpPr>
        <p:spPr>
          <a:xfrm>
            <a:off x="8932724" y="3077668"/>
            <a:ext cx="91403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>
                <a:latin typeface="Open Sans" charset="0"/>
              </a:rPr>
              <a:t>going to</a:t>
            </a:r>
            <a:endParaRPr lang="en-GB" sz="1600" dirty="0"/>
          </a:p>
        </p:txBody>
      </p:sp>
      <p:sp>
        <p:nvSpPr>
          <p:cNvPr id="40" name="Rectangle 39"/>
          <p:cNvSpPr/>
          <p:nvPr/>
        </p:nvSpPr>
        <p:spPr>
          <a:xfrm>
            <a:off x="10007157" y="3101104"/>
            <a:ext cx="138050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>
                <a:latin typeface="Open Sans" charset="0"/>
              </a:rPr>
              <a:t>verb infinitive</a:t>
            </a:r>
            <a:endParaRPr lang="en-GB" sz="1600" dirty="0"/>
          </a:p>
        </p:txBody>
      </p:sp>
      <p:sp>
        <p:nvSpPr>
          <p:cNvPr id="41" name="Rectangle 40"/>
          <p:cNvSpPr/>
          <p:nvPr/>
        </p:nvSpPr>
        <p:spPr>
          <a:xfrm>
            <a:off x="7495377" y="3074168"/>
            <a:ext cx="96051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>
                <a:latin typeface="Open Sans" charset="0"/>
              </a:rPr>
              <a:t>he/she/it</a:t>
            </a:r>
            <a:endParaRPr lang="en-GB" sz="1600" dirty="0"/>
          </a:p>
        </p:txBody>
      </p:sp>
      <p:sp>
        <p:nvSpPr>
          <p:cNvPr id="31" name="Footer Placeholder 1">
            <a:extLst>
              <a:ext uri="{FF2B5EF4-FFF2-40B4-BE49-F238E27FC236}">
                <a16:creationId xmlns:a16="http://schemas.microsoft.com/office/drawing/2014/main" id="{A0F79892-FDD1-4BD2-9213-D17A8E3DC1A0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</p:spPr>
        <p:txBody>
          <a:bodyPr/>
          <a:lstStyle/>
          <a:p>
            <a:pPr lvl="0"/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Copyright © 201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9</a:t>
            </a:r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 by Pearson Education      Gold Experience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 | Focus | High </a:t>
            </a:r>
            <a:r>
              <a:rPr lang="pl-PL" dirty="0" err="1">
                <a:latin typeface="Open Sans"/>
                <a:ea typeface="Open Sans"/>
                <a:cs typeface="Open Sans"/>
                <a:sym typeface="Open Sans"/>
              </a:rPr>
              <a:t>Note</a:t>
            </a:r>
            <a:endParaRPr lang="en-US" dirty="0"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748185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42" presetClass="path" presetSubtype="0" accel="50000" decel="5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2.61266E-6 1.40676E-6 L -0.47578 0.07404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795" y="37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-3.33333E-6 L -0.44401 0.1257 " pathEditMode="relative" rAng="0" ptsTypes="AA">
                                      <p:cBhvr>
                                        <p:cTn id="74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201" y="62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683E-6 4.05925E-6 L -0.37583 0.36357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792" y="18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42772E-6 -1.34197E-6 L -0.42693 0.34938 " pathEditMode="relative" rAng="0" ptsTypes="AA">
                                      <p:cBhvr>
                                        <p:cTn id="82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347" y="174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222E-6 -5.73808E-7 L 0.04871 0.18788 " pathEditMode="relative" rAng="0" ptsTypes="AA">
                                      <p:cBhvr>
                                        <p:cTn id="86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6" y="93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52 -1.85185E-6 L 0.03959 0.18704 " pathEditMode="relative" rAng="0" ptsTypes="AA">
                                      <p:cBhvr>
                                        <p:cTn id="90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97" y="93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3306E-6 2.17492E-6 L 0.00299 0.42041 " pathEditMode="relative" rAng="0" ptsTypes="AA">
                                      <p:cBhvr>
                                        <p:cTn id="94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3" y="210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" grpId="0"/>
      <p:bldP spid="29" grpId="0"/>
      <p:bldP spid="33" grpId="0"/>
      <p:bldP spid="34" grpId="0"/>
      <p:bldP spid="35" grpId="0" animBg="1"/>
      <p:bldP spid="4" grpId="0"/>
      <p:bldP spid="4" grpId="1"/>
      <p:bldP spid="36" grpId="0"/>
      <p:bldP spid="36" grpId="1"/>
      <p:bldP spid="37" grpId="0"/>
      <p:bldP spid="37" grpId="1"/>
      <p:bldP spid="38" grpId="0"/>
      <p:bldP spid="38" grpId="1"/>
      <p:bldP spid="39" grpId="0"/>
      <p:bldP spid="39" grpId="1"/>
      <p:bldP spid="40" grpId="0"/>
      <p:bldP spid="40" grpId="1"/>
      <p:bldP spid="41" grpId="0"/>
      <p:bldP spid="41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179333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be going to</a:t>
            </a:r>
            <a:endParaRPr lang="en-US" sz="4400" i="1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6422" y="3980086"/>
            <a:ext cx="1102606" cy="1102606"/>
          </a:xfrm>
          <a:prstGeom prst="rect">
            <a:avLst/>
          </a:prstGeom>
        </p:spPr>
      </p:pic>
      <p:sp>
        <p:nvSpPr>
          <p:cNvPr id="26" name="Rounded Rectangular Callout 25"/>
          <p:cNvSpPr/>
          <p:nvPr/>
        </p:nvSpPr>
        <p:spPr>
          <a:xfrm>
            <a:off x="462045" y="960724"/>
            <a:ext cx="5229548" cy="735670"/>
          </a:xfrm>
          <a:prstGeom prst="wedgeRoundRectCallout">
            <a:avLst>
              <a:gd name="adj1" fmla="val -54129"/>
              <a:gd name="adj2" fmla="val 12126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Hello! What are your plans for the weekend? Are you going to visit your grandma?</a:t>
            </a:r>
          </a:p>
        </p:txBody>
      </p:sp>
      <p:sp>
        <p:nvSpPr>
          <p:cNvPr id="30" name="Rounded Rectangular Callout 29"/>
          <p:cNvSpPr/>
          <p:nvPr/>
        </p:nvSpPr>
        <p:spPr>
          <a:xfrm>
            <a:off x="5813679" y="917768"/>
            <a:ext cx="3075648" cy="778625"/>
          </a:xfrm>
          <a:prstGeom prst="wedgeRoundRectCallout">
            <a:avLst>
              <a:gd name="adj1" fmla="val -41220"/>
              <a:gd name="adj2" fmla="val 66866"/>
              <a:gd name="adj3" fmla="val 16667"/>
            </a:avLst>
          </a:prstGeom>
          <a:solidFill>
            <a:srgbClr val="EA4E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No, I’m not. I’m going to relax this weekend and stay at home. </a:t>
            </a:r>
          </a:p>
        </p:txBody>
      </p:sp>
      <p:sp>
        <p:nvSpPr>
          <p:cNvPr id="32" name="Rounded Rectangular Callout 31"/>
          <p:cNvSpPr/>
          <p:nvPr/>
        </p:nvSpPr>
        <p:spPr>
          <a:xfrm>
            <a:off x="939082" y="1797851"/>
            <a:ext cx="3596146" cy="582152"/>
          </a:xfrm>
          <a:prstGeom prst="wedgeRoundRectCallout">
            <a:avLst>
              <a:gd name="adj1" fmla="val -57677"/>
              <a:gd name="adj2" fmla="val -31136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Me too. I’m not going to do anything – only sleep!</a:t>
            </a:r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2115517"/>
              </p:ext>
            </p:extLst>
          </p:nvPr>
        </p:nvGraphicFramePr>
        <p:xfrm>
          <a:off x="575586" y="2485767"/>
          <a:ext cx="5347542" cy="1380303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4867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679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058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8693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81423">
                <a:tc gridSpan="4"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positive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:  </a:t>
                      </a:r>
                      <a:r>
                        <a:rPr lang="en-GB" sz="1600" dirty="0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I’m going to relax this weekend.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8341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’m (am)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going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to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verb infinitive</a:t>
                      </a:r>
                      <a:r>
                        <a:rPr lang="en-US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8341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He/She/It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’s (is)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8341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We/You/They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’re (are)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6208784"/>
              </p:ext>
            </p:extLst>
          </p:nvPr>
        </p:nvGraphicFramePr>
        <p:xfrm>
          <a:off x="575586" y="4093099"/>
          <a:ext cx="5347542" cy="1841861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4867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543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195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8693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81423">
                <a:tc gridSpan="4"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negative:  </a:t>
                      </a:r>
                      <a:r>
                        <a:rPr lang="en-GB" sz="1600" dirty="0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I’m not going to do</a:t>
                      </a:r>
                      <a:r>
                        <a:rPr lang="en-GB" sz="1600" baseline="0" dirty="0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anything.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8341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’m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not (am not)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going</a:t>
                      </a:r>
                      <a:r>
                        <a:rPr lang="en-US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to</a:t>
                      </a:r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verb infinitive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8341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He/She/It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isn’t (is not)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8341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We/You/They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aren’t (are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not)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1356391"/>
              </p:ext>
            </p:extLst>
          </p:nvPr>
        </p:nvGraphicFramePr>
        <p:xfrm>
          <a:off x="6078719" y="2485767"/>
          <a:ext cx="5727405" cy="1380303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0695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82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073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6950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937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81423">
                <a:tc gridSpan="5"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question:  </a:t>
                      </a:r>
                      <a:r>
                        <a:rPr lang="en-GB" sz="1600" dirty="0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Are you going to visit your grandma?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8341">
                <a:tc rowSpan="3"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(question word)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am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going to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verb</a:t>
                      </a:r>
                      <a:r>
                        <a:rPr lang="en-US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infinitive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8341">
                <a:tc v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is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he/she/it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8341">
                <a:tc v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are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we/you/they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1878486"/>
              </p:ext>
            </p:extLst>
          </p:nvPr>
        </p:nvGraphicFramePr>
        <p:xfrm>
          <a:off x="6078719" y="4093099"/>
          <a:ext cx="3983631" cy="1611082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3278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278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278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81423">
                <a:tc gridSpan="3"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short answer:  </a:t>
                      </a:r>
                      <a:r>
                        <a:rPr lang="en-GB" sz="1600" dirty="0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No, I’m not.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8341">
                <a:tc rowSpan="3"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Yes/No,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am/’m not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8341">
                <a:tc v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he/she/it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is/isn’t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8341">
                <a:tc v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we/you/they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are/aren’t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1" name="Rounded Rectangular Callout 30"/>
          <p:cNvSpPr/>
          <p:nvPr/>
        </p:nvSpPr>
        <p:spPr>
          <a:xfrm>
            <a:off x="9031136" y="991692"/>
            <a:ext cx="2440212" cy="1117228"/>
          </a:xfrm>
          <a:prstGeom prst="wedgeRoundRectCallout">
            <a:avLst>
              <a:gd name="adj1" fmla="val 54800"/>
              <a:gd name="adj2" fmla="val -18071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The verb infinitive is the form you find in a dictionary.</a:t>
            </a:r>
          </a:p>
        </p:txBody>
      </p:sp>
      <p:sp>
        <p:nvSpPr>
          <p:cNvPr id="28" name="Arc 27"/>
          <p:cNvSpPr/>
          <p:nvPr/>
        </p:nvSpPr>
        <p:spPr>
          <a:xfrm rot="10146054" flipV="1">
            <a:off x="9219793" y="1609071"/>
            <a:ext cx="2089380" cy="2242311"/>
          </a:xfrm>
          <a:prstGeom prst="arc">
            <a:avLst>
              <a:gd name="adj1" fmla="val 8939892"/>
              <a:gd name="adj2" fmla="val 13083408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2" name="Pentagon 41"/>
          <p:cNvSpPr/>
          <p:nvPr/>
        </p:nvSpPr>
        <p:spPr>
          <a:xfrm>
            <a:off x="9518686" y="5537812"/>
            <a:ext cx="2332331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Let’s consider pronunciation…</a:t>
            </a:r>
          </a:p>
        </p:txBody>
      </p:sp>
      <p:sp>
        <p:nvSpPr>
          <p:cNvPr id="19" name="Footer Placeholder 1">
            <a:extLst>
              <a:ext uri="{FF2B5EF4-FFF2-40B4-BE49-F238E27FC236}">
                <a16:creationId xmlns:a16="http://schemas.microsoft.com/office/drawing/2014/main" id="{4109CBE7-E10F-4D1F-B185-48FADE2807B8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</p:spPr>
        <p:txBody>
          <a:bodyPr/>
          <a:lstStyle/>
          <a:p>
            <a:pPr lvl="0"/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Copyright © 201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9</a:t>
            </a:r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 by Pearson Education      Gold Experience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 | Focus | High </a:t>
            </a:r>
            <a:r>
              <a:rPr lang="pl-PL" dirty="0" err="1">
                <a:latin typeface="Open Sans"/>
                <a:ea typeface="Open Sans"/>
                <a:cs typeface="Open Sans"/>
                <a:sym typeface="Open Sans"/>
              </a:rPr>
              <a:t>Note</a:t>
            </a:r>
            <a:endParaRPr lang="en-US" dirty="0"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429816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28" grpId="0" animBg="1"/>
      <p:bldP spid="4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81"/>
          <p:cNvSpPr txBox="1">
            <a:spLocks/>
          </p:cNvSpPr>
          <p:nvPr/>
        </p:nvSpPr>
        <p:spPr>
          <a:xfrm>
            <a:off x="450601" y="239081"/>
            <a:ext cx="10009119" cy="807207"/>
          </a:xfrm>
          <a:prstGeom prst="rect">
            <a:avLst/>
          </a:prstGeom>
          <a:noFill/>
          <a:ln>
            <a:noFill/>
          </a:ln>
          <a:effectLst/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pPr>
              <a:lnSpc>
                <a:spcPct val="90000"/>
              </a:lnSpc>
              <a:buSzPct val="25000"/>
            </a:pPr>
            <a:r>
              <a:rPr lang="en-US" sz="44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Think about pronunciation…</a:t>
            </a: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993" y="2245080"/>
            <a:ext cx="1239894" cy="1239894"/>
          </a:xfrm>
          <a:prstGeom prst="rect">
            <a:avLst/>
          </a:prstGeom>
        </p:spPr>
      </p:pic>
      <p:sp>
        <p:nvSpPr>
          <p:cNvPr id="24" name="Rounded Rectangular Callout 23"/>
          <p:cNvSpPr/>
          <p:nvPr/>
        </p:nvSpPr>
        <p:spPr>
          <a:xfrm>
            <a:off x="2460549" y="1889874"/>
            <a:ext cx="3033637" cy="1371535"/>
          </a:xfrm>
          <a:prstGeom prst="wedgeRoundRectCallout">
            <a:avLst>
              <a:gd name="adj1" fmla="val -55700"/>
              <a:gd name="adj2" fmla="val -2737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Look at the parts of the conversation again. Listen to your teacher and repeat.</a:t>
            </a:r>
          </a:p>
        </p:txBody>
      </p:sp>
      <p:sp>
        <p:nvSpPr>
          <p:cNvPr id="25" name="Rounded Rectangular Callout 24"/>
          <p:cNvSpPr/>
          <p:nvPr/>
        </p:nvSpPr>
        <p:spPr>
          <a:xfrm>
            <a:off x="2179808" y="3995814"/>
            <a:ext cx="3520645" cy="1154506"/>
          </a:xfrm>
          <a:prstGeom prst="wedgeRoundRectCallout">
            <a:avLst>
              <a:gd name="adj1" fmla="val -57957"/>
              <a:gd name="adj2" fmla="val -42016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When we talk quickly, we can pronounce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going to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as /gɒnə/. Listen again…</a:t>
            </a:r>
          </a:p>
        </p:txBody>
      </p:sp>
      <p:sp>
        <p:nvSpPr>
          <p:cNvPr id="27" name="Pentagon 26"/>
          <p:cNvSpPr/>
          <p:nvPr/>
        </p:nvSpPr>
        <p:spPr>
          <a:xfrm>
            <a:off x="8903368" y="5385524"/>
            <a:ext cx="2791327" cy="958379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Let’s </a:t>
            </a:r>
            <a:r>
              <a:rPr lang="en-US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practise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!</a:t>
            </a:r>
          </a:p>
        </p:txBody>
      </p:sp>
      <p:sp>
        <p:nvSpPr>
          <p:cNvPr id="17" name="Rounded Rectangular Callout 16"/>
          <p:cNvSpPr/>
          <p:nvPr/>
        </p:nvSpPr>
        <p:spPr>
          <a:xfrm>
            <a:off x="6622795" y="1293389"/>
            <a:ext cx="3676236" cy="951691"/>
          </a:xfrm>
          <a:prstGeom prst="wedgeRoundRectCallout">
            <a:avLst>
              <a:gd name="adj1" fmla="val -58305"/>
              <a:gd name="adj2" fmla="val 41808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Are you going to visit your grandma?</a:t>
            </a:r>
          </a:p>
        </p:txBody>
      </p:sp>
      <p:sp>
        <p:nvSpPr>
          <p:cNvPr id="18" name="Rounded Rectangular Callout 17"/>
          <p:cNvSpPr/>
          <p:nvPr/>
        </p:nvSpPr>
        <p:spPr>
          <a:xfrm>
            <a:off x="6743183" y="3995814"/>
            <a:ext cx="3596146" cy="889271"/>
          </a:xfrm>
          <a:prstGeom prst="wedgeRoundRectCallout">
            <a:avLst>
              <a:gd name="adj1" fmla="val 59975"/>
              <a:gd name="adj2" fmla="val 21293"/>
              <a:gd name="adj3" fmla="val 16667"/>
            </a:avLst>
          </a:prstGeom>
          <a:solidFill>
            <a:srgbClr val="EA4E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I’m going to relax this weekend.</a:t>
            </a:r>
          </a:p>
        </p:txBody>
      </p:sp>
      <p:sp>
        <p:nvSpPr>
          <p:cNvPr id="21" name="Rounded Rectangular Callout 20"/>
          <p:cNvSpPr/>
          <p:nvPr/>
        </p:nvSpPr>
        <p:spPr>
          <a:xfrm>
            <a:off x="6622794" y="2787860"/>
            <a:ext cx="3836925" cy="856092"/>
          </a:xfrm>
          <a:prstGeom prst="wedgeRoundRectCallout">
            <a:avLst>
              <a:gd name="adj1" fmla="val -57677"/>
              <a:gd name="adj2" fmla="val -31136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I’m not going to do anything</a:t>
            </a:r>
          </a:p>
        </p:txBody>
      </p:sp>
      <p:sp>
        <p:nvSpPr>
          <p:cNvPr id="11" name="Footer Placeholder 1">
            <a:extLst>
              <a:ext uri="{FF2B5EF4-FFF2-40B4-BE49-F238E27FC236}">
                <a16:creationId xmlns:a16="http://schemas.microsoft.com/office/drawing/2014/main" id="{927F3DC7-A1FA-4110-9C58-6D4696E8D1F2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</p:spPr>
        <p:txBody>
          <a:bodyPr/>
          <a:lstStyle/>
          <a:p>
            <a:pPr lvl="0"/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Copyright © 201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9</a:t>
            </a:r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 by Pearson Education      Gold Experience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 | Focus | High </a:t>
            </a:r>
            <a:r>
              <a:rPr lang="pl-PL" dirty="0" err="1">
                <a:latin typeface="Open Sans"/>
                <a:ea typeface="Open Sans"/>
                <a:cs typeface="Open Sans"/>
                <a:sym typeface="Open Sans"/>
              </a:rPr>
              <a:t>Note</a:t>
            </a:r>
            <a:endParaRPr lang="en-US" dirty="0"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14632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Shape 293"/>
          <p:cNvSpPr txBox="1"/>
          <p:nvPr/>
        </p:nvSpPr>
        <p:spPr>
          <a:xfrm>
            <a:off x="819783" y="4201121"/>
            <a:ext cx="10058400" cy="480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1200"/>
              </a:spcBef>
              <a:buClr>
                <a:srgbClr val="9E3611"/>
              </a:buClr>
              <a:buFont typeface="Noto Sans Symbols"/>
              <a:buNone/>
            </a:pPr>
            <a:endParaRPr sz="1600" i="1" dirty="0">
              <a:solidFill>
                <a:srgbClr val="99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94" name="Shape 294"/>
          <p:cNvSpPr txBox="1"/>
          <p:nvPr/>
        </p:nvSpPr>
        <p:spPr>
          <a:xfrm>
            <a:off x="514983" y="4795880"/>
            <a:ext cx="10058400" cy="480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ct val="25000"/>
              <a:buFont typeface="Noto Sans Symbols"/>
              <a:buNone/>
            </a:pPr>
            <a:endParaRPr sz="1600" i="1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14982" y="1277352"/>
            <a:ext cx="11429969" cy="427809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en-GB" sz="1600" dirty="0"/>
          </a:p>
          <a:p>
            <a:pPr marL="342900" indent="-342900">
              <a:buAutoNum type="arabicPeriod"/>
            </a:pPr>
            <a:r>
              <a:rPr lang="en-US" sz="1600" dirty="0"/>
              <a:t>Where she is going to study at university?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Rachel and Martin going to move house next year.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She isn’t going to comes on holiday.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Are they going fly here or come by train?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I’m not going eat any meat next month.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Tilly going to start looking for a new job soon.</a:t>
            </a:r>
            <a:endParaRPr lang="en-GB" sz="1600" dirty="0"/>
          </a:p>
        </p:txBody>
      </p:sp>
      <p:sp>
        <p:nvSpPr>
          <p:cNvPr id="29" name="Shape 81"/>
          <p:cNvSpPr txBox="1">
            <a:spLocks/>
          </p:cNvSpPr>
          <p:nvPr/>
        </p:nvSpPr>
        <p:spPr>
          <a:xfrm>
            <a:off x="450601" y="229388"/>
            <a:ext cx="6749127" cy="79816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pPr>
              <a:lnSpc>
                <a:spcPct val="90000"/>
              </a:lnSpc>
              <a:buSzPct val="25000"/>
              <a:buFont typeface="Rokkitt"/>
              <a:buNone/>
            </a:pPr>
            <a:r>
              <a:rPr lang="en-US" sz="44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Practice activities</a:t>
            </a:r>
            <a:endParaRPr lang="en-US" sz="44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" name="Shape 82"/>
          <p:cNvSpPr txBox="1">
            <a:spLocks/>
          </p:cNvSpPr>
          <p:nvPr/>
        </p:nvSpPr>
        <p:spPr>
          <a:xfrm>
            <a:off x="464551" y="905812"/>
            <a:ext cx="11480401" cy="41418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spcAft>
                <a:spcPts val="0"/>
              </a:spcAft>
              <a:buClr>
                <a:srgbClr val="9E3611"/>
              </a:buClr>
              <a:buSzPct val="25000"/>
              <a:buNone/>
            </a:pP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All of these sentences have errors. Correct them.</a:t>
            </a:r>
          </a:p>
          <a:p>
            <a:pPr lvl="0">
              <a:lnSpc>
                <a:spcPct val="90000"/>
              </a:lnSpc>
              <a:spcBef>
                <a:spcPts val="1200"/>
              </a:spcBef>
              <a:buClr>
                <a:srgbClr val="9E3611"/>
              </a:buClr>
              <a:buSzPct val="25000"/>
              <a:buNone/>
            </a:pPr>
            <a:endParaRPr lang="en-US" sz="2000" b="1" i="1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19783" y="1912652"/>
            <a:ext cx="4315605" cy="338554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Where is she going to study at university?</a:t>
            </a:r>
          </a:p>
        </p:txBody>
      </p:sp>
      <p:sp>
        <p:nvSpPr>
          <p:cNvPr id="31" name="Rectangle 30"/>
          <p:cNvSpPr/>
          <p:nvPr/>
        </p:nvSpPr>
        <p:spPr>
          <a:xfrm>
            <a:off x="819782" y="2637450"/>
            <a:ext cx="5455340" cy="338554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Rachel and Martin are going to move house next year.</a:t>
            </a:r>
          </a:p>
        </p:txBody>
      </p:sp>
      <p:sp>
        <p:nvSpPr>
          <p:cNvPr id="32" name="Rectangle 31"/>
          <p:cNvSpPr/>
          <p:nvPr/>
        </p:nvSpPr>
        <p:spPr>
          <a:xfrm>
            <a:off x="819782" y="3399387"/>
            <a:ext cx="3642344" cy="338554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She isn’t going to come on holiday.</a:t>
            </a:r>
          </a:p>
        </p:txBody>
      </p:sp>
      <p:sp>
        <p:nvSpPr>
          <p:cNvPr id="33" name="Rectangle 32"/>
          <p:cNvSpPr/>
          <p:nvPr/>
        </p:nvSpPr>
        <p:spPr>
          <a:xfrm>
            <a:off x="817409" y="4109481"/>
            <a:ext cx="4442242" cy="338554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Are they going to fly here or come by train?</a:t>
            </a:r>
          </a:p>
        </p:txBody>
      </p:sp>
      <p:sp>
        <p:nvSpPr>
          <p:cNvPr id="34" name="Rectangle 33"/>
          <p:cNvSpPr/>
          <p:nvPr/>
        </p:nvSpPr>
        <p:spPr>
          <a:xfrm>
            <a:off x="817409" y="4836637"/>
            <a:ext cx="4249881" cy="338554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I’m not going to eat any meat next month.</a:t>
            </a:r>
          </a:p>
        </p:txBody>
      </p:sp>
      <p:sp>
        <p:nvSpPr>
          <p:cNvPr id="35" name="Rectangle 34"/>
          <p:cNvSpPr/>
          <p:nvPr/>
        </p:nvSpPr>
        <p:spPr>
          <a:xfrm>
            <a:off x="819783" y="5625094"/>
            <a:ext cx="4913525" cy="338554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Tilly is going to start looking for a new job soon.</a:t>
            </a:r>
          </a:p>
        </p:txBody>
      </p:sp>
      <p:sp>
        <p:nvSpPr>
          <p:cNvPr id="21" name="Oval 5"/>
          <p:cNvSpPr/>
          <p:nvPr/>
        </p:nvSpPr>
        <p:spPr>
          <a:xfrm>
            <a:off x="1590123" y="1522622"/>
            <a:ext cx="614148" cy="368615"/>
          </a:xfrm>
          <a:prstGeom prst="ellipse">
            <a:avLst/>
          </a:prstGeom>
          <a:noFill/>
          <a:ln w="28575">
            <a:solidFill>
              <a:srgbClr val="00206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Oval 5"/>
          <p:cNvSpPr/>
          <p:nvPr/>
        </p:nvSpPr>
        <p:spPr>
          <a:xfrm>
            <a:off x="2602263" y="2241946"/>
            <a:ext cx="595056" cy="368615"/>
          </a:xfrm>
          <a:prstGeom prst="ellipse">
            <a:avLst/>
          </a:prstGeom>
          <a:noFill/>
          <a:ln w="28575">
            <a:solidFill>
              <a:srgbClr val="00206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Oval 5"/>
          <p:cNvSpPr/>
          <p:nvPr/>
        </p:nvSpPr>
        <p:spPr>
          <a:xfrm>
            <a:off x="2531211" y="2987912"/>
            <a:ext cx="650019" cy="368615"/>
          </a:xfrm>
          <a:prstGeom prst="ellipse">
            <a:avLst/>
          </a:prstGeom>
          <a:noFill/>
          <a:ln w="28575">
            <a:solidFill>
              <a:srgbClr val="00206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" name="Oval 5"/>
          <p:cNvSpPr/>
          <p:nvPr/>
        </p:nvSpPr>
        <p:spPr>
          <a:xfrm>
            <a:off x="1714463" y="3733877"/>
            <a:ext cx="843392" cy="368615"/>
          </a:xfrm>
          <a:prstGeom prst="ellipse">
            <a:avLst/>
          </a:prstGeom>
          <a:noFill/>
          <a:ln w="28575">
            <a:solidFill>
              <a:srgbClr val="00206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5" name="Oval 5"/>
          <p:cNvSpPr/>
          <p:nvPr/>
        </p:nvSpPr>
        <p:spPr>
          <a:xfrm>
            <a:off x="1581240" y="4453201"/>
            <a:ext cx="941089" cy="368615"/>
          </a:xfrm>
          <a:prstGeom prst="ellipse">
            <a:avLst/>
          </a:prstGeom>
          <a:noFill/>
          <a:ln w="28575">
            <a:solidFill>
              <a:srgbClr val="00206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9" name="Oval 5"/>
          <p:cNvSpPr/>
          <p:nvPr/>
        </p:nvSpPr>
        <p:spPr>
          <a:xfrm>
            <a:off x="1316214" y="5182837"/>
            <a:ext cx="584415" cy="368615"/>
          </a:xfrm>
          <a:prstGeom prst="ellipse">
            <a:avLst/>
          </a:prstGeom>
          <a:noFill/>
          <a:ln w="28575">
            <a:solidFill>
              <a:srgbClr val="00206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" name="Footer Placeholder 1">
            <a:extLst>
              <a:ext uri="{FF2B5EF4-FFF2-40B4-BE49-F238E27FC236}">
                <a16:creationId xmlns:a16="http://schemas.microsoft.com/office/drawing/2014/main" id="{EE9B84C5-6FA9-4456-A535-CD233C442C7F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</p:spPr>
        <p:txBody>
          <a:bodyPr/>
          <a:lstStyle/>
          <a:p>
            <a:pPr lvl="0"/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Copyright © 201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9</a:t>
            </a:r>
            <a:r>
              <a:rPr lang="en-US" dirty="0">
                <a:latin typeface="Open Sans"/>
                <a:ea typeface="Open Sans"/>
                <a:cs typeface="Open Sans"/>
                <a:sym typeface="Open Sans"/>
              </a:rPr>
              <a:t> by Pearson Education      Gold Experience</a:t>
            </a:r>
            <a:r>
              <a:rPr lang="pl-PL" dirty="0">
                <a:latin typeface="Open Sans"/>
                <a:ea typeface="Open Sans"/>
                <a:cs typeface="Open Sans"/>
                <a:sym typeface="Open Sans"/>
              </a:rPr>
              <a:t> | Focus | High </a:t>
            </a:r>
            <a:r>
              <a:rPr lang="pl-PL" dirty="0" err="1">
                <a:latin typeface="Open Sans"/>
                <a:ea typeface="Open Sans"/>
                <a:cs typeface="Open Sans"/>
                <a:sym typeface="Open Sans"/>
              </a:rPr>
              <a:t>Note</a:t>
            </a:r>
            <a:endParaRPr lang="en-US" dirty="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1" grpId="0"/>
      <p:bldP spid="32" grpId="0"/>
      <p:bldP spid="33" grpId="0"/>
      <p:bldP spid="34" grpId="0"/>
      <p:bldP spid="35" grpId="0"/>
      <p:bldP spid="21" grpId="0" animBg="1"/>
      <p:bldP spid="22" grpId="0" animBg="1"/>
      <p:bldP spid="23" grpId="0" animBg="1"/>
      <p:bldP spid="24" grpId="0" animBg="1"/>
      <p:bldP spid="25" grpId="0" animBg="1"/>
      <p:bldP spid="39" grpId="0" animBg="1"/>
    </p:bld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earson">
  <a:themeElements>
    <a:clrScheme name="Pearson colors">
      <a:dk1>
        <a:srgbClr val="000000"/>
      </a:dk1>
      <a:lt1>
        <a:srgbClr val="D4EAE4"/>
      </a:lt1>
      <a:dk2>
        <a:srgbClr val="007FA3"/>
      </a:dk2>
      <a:lt2>
        <a:srgbClr val="003057"/>
      </a:lt2>
      <a:accent1>
        <a:srgbClr val="D2DB0E"/>
      </a:accent1>
      <a:accent2>
        <a:srgbClr val="12B2A6"/>
      </a:accent2>
      <a:accent3>
        <a:srgbClr val="DB0020"/>
      </a:accent3>
      <a:accent4>
        <a:srgbClr val="9E007E"/>
      </a:accent4>
      <a:accent5>
        <a:srgbClr val="EA7600"/>
      </a:accent5>
      <a:accent6>
        <a:srgbClr val="005A70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3967</TotalTime>
  <Words>998</Words>
  <Application>Microsoft Office PowerPoint</Application>
  <PresentationFormat>Widescreen</PresentationFormat>
  <Paragraphs>159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Arial</vt:lpstr>
      <vt:lpstr>Noto Sans Symbols</vt:lpstr>
      <vt:lpstr>Open Sans</vt:lpstr>
      <vt:lpstr>Rockwell</vt:lpstr>
      <vt:lpstr>Rokkitt</vt:lpstr>
      <vt:lpstr>Times New Roman</vt:lpstr>
      <vt:lpstr>Simple Light</vt:lpstr>
      <vt:lpstr>Pearson</vt:lpstr>
      <vt:lpstr>Grammar A1 be going to </vt:lpstr>
      <vt:lpstr>There are many ways to talk about the future in English. Be going to is one of them.</vt:lpstr>
      <vt:lpstr>Function: be going to</vt:lpstr>
      <vt:lpstr>Function: be going to</vt:lpstr>
      <vt:lpstr>Form: be going to</vt:lpstr>
      <vt:lpstr>Form: be going to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Emphatic structures</dc:title>
  <dc:creator>Louise Manicolo</dc:creator>
  <cp:lastModifiedBy>Muszynski, Daniel</cp:lastModifiedBy>
  <cp:revision>115</cp:revision>
  <dcterms:modified xsi:type="dcterms:W3CDTF">2019-12-05T08:31:10Z</dcterms:modified>
</cp:coreProperties>
</file>